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3"/>
  </p:notesMasterIdLst>
  <p:sldIdLst>
    <p:sldId id="256" r:id="rId2"/>
    <p:sldId id="257" r:id="rId3"/>
    <p:sldId id="288" r:id="rId4"/>
    <p:sldId id="258" r:id="rId5"/>
    <p:sldId id="265" r:id="rId6"/>
    <p:sldId id="259" r:id="rId7"/>
    <p:sldId id="267" r:id="rId8"/>
    <p:sldId id="260" r:id="rId9"/>
    <p:sldId id="272" r:id="rId10"/>
    <p:sldId id="287" r:id="rId11"/>
    <p:sldId id="268" r:id="rId12"/>
    <p:sldId id="266" r:id="rId13"/>
    <p:sldId id="269"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63" r:id="rId27"/>
    <p:sldId id="264" r:id="rId28"/>
    <p:sldId id="273" r:id="rId29"/>
    <p:sldId id="289" r:id="rId30"/>
    <p:sldId id="290"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C7B5C-1E56-4A22-B4DC-5C5AB71805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240D6400-D496-41BF-9553-505C73228840}">
      <dgm:prSet phldrT="[Texto]" custT="1"/>
      <dgm:spPr>
        <a:solidFill>
          <a:schemeClr val="accent2">
            <a:lumMod val="50000"/>
          </a:schemeClr>
        </a:solidFill>
        <a:ln>
          <a:solidFill>
            <a:schemeClr val="tx1"/>
          </a:solidFill>
        </a:ln>
        <a:effectLst>
          <a:outerShdw blurRad="50800" dist="38100" dir="8100000" algn="tr" rotWithShape="0">
            <a:prstClr val="black">
              <a:alpha val="40000"/>
            </a:prstClr>
          </a:outerShdw>
        </a:effectLst>
      </dgm:spPr>
      <dgm:t>
        <a:bodyPr/>
        <a:lstStyle/>
        <a:p>
          <a:r>
            <a:rPr lang="es-MX" sz="800" dirty="0">
              <a:solidFill>
                <a:schemeClr val="bg1"/>
              </a:solidFill>
              <a:latin typeface="Arial" panose="020B0604020202020204" pitchFamily="34" charset="0"/>
              <a:cs typeface="Arial" panose="020B0604020202020204" pitchFamily="34" charset="0"/>
            </a:rPr>
            <a:t>INTEGRANTES DEL SISTEMA MUNICIPAL DE MEJORA REGU.</a:t>
          </a:r>
        </a:p>
      </dgm:t>
    </dgm:pt>
    <dgm:pt modelId="{EC180130-EC6C-43F5-809D-B47EF94BE867}" type="parTrans" cxnId="{A34CD094-3BC8-4849-BEE8-103355B29787}">
      <dgm:prSet/>
      <dgm:spPr/>
      <dgm:t>
        <a:bodyPr/>
        <a:lstStyle/>
        <a:p>
          <a:endParaRPr lang="es-MX"/>
        </a:p>
      </dgm:t>
    </dgm:pt>
    <dgm:pt modelId="{987E2C80-D18F-48FB-9806-BCF992CE314C}" type="sibTrans" cxnId="{A34CD094-3BC8-4849-BEE8-103355B29787}">
      <dgm:prSet/>
      <dgm:spPr/>
      <dgm:t>
        <a:bodyPr/>
        <a:lstStyle/>
        <a:p>
          <a:endParaRPr lang="es-MX"/>
        </a:p>
      </dgm:t>
    </dgm:pt>
    <dgm:pt modelId="{03A02692-97B9-4968-9E15-B1A8DBBE2422}">
      <dgm:prSet phldrT="[Texto]"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800" dirty="0">
              <a:solidFill>
                <a:sysClr val="windowText" lastClr="000000"/>
              </a:solidFill>
              <a:latin typeface="Arial" panose="020B0604020202020204" pitchFamily="34" charset="0"/>
              <a:cs typeface="Arial" panose="020B0604020202020204" pitchFamily="34" charset="0"/>
            </a:rPr>
            <a:t>CONSEJO CIUDADANO MUNICIPAL EN MEJORA REGU.</a:t>
          </a:r>
        </a:p>
      </dgm:t>
    </dgm:pt>
    <dgm:pt modelId="{CB40F18E-6986-49ED-B13D-19D097E40141}" type="parTrans" cxnId="{9F7C60CC-F96E-4755-9C74-4459A65FA692}">
      <dgm:prSet>
        <dgm:style>
          <a:lnRef idx="1">
            <a:schemeClr val="dk1"/>
          </a:lnRef>
          <a:fillRef idx="0">
            <a:schemeClr val="dk1"/>
          </a:fillRef>
          <a:effectRef idx="0">
            <a:schemeClr val="dk1"/>
          </a:effectRef>
          <a:fontRef idx="minor">
            <a:schemeClr val="tx1"/>
          </a:fontRef>
        </dgm:style>
      </dgm:prSet>
      <dgm:spPr>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0CDA11A0-59E5-4E69-83C6-BF17D511482A}" type="sibTrans" cxnId="{9F7C60CC-F96E-4755-9C74-4459A65FA692}">
      <dgm:prSet/>
      <dgm:spPr/>
      <dgm:t>
        <a:bodyPr/>
        <a:lstStyle/>
        <a:p>
          <a:endParaRPr lang="es-MX"/>
        </a:p>
      </dgm:t>
    </dgm:pt>
    <dgm:pt modelId="{CFA3F2EC-760D-4BE2-B45D-5E55B14A919B}">
      <dgm:prSet phldrT="[Texto]"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1000" dirty="0">
              <a:solidFill>
                <a:sysClr val="windowText" lastClr="000000"/>
              </a:solidFill>
              <a:latin typeface="Arial" panose="020B0604020202020204" pitchFamily="34" charset="0"/>
              <a:cs typeface="Arial" panose="020B0604020202020204" pitchFamily="34" charset="0"/>
            </a:rPr>
            <a:t> </a:t>
          </a:r>
          <a:r>
            <a:rPr lang="es-MX" sz="800" dirty="0">
              <a:solidFill>
                <a:sysClr val="windowText" lastClr="000000"/>
              </a:solidFill>
              <a:latin typeface="Arial" panose="020B0604020202020204" pitchFamily="34" charset="0"/>
              <a:cs typeface="Arial" panose="020B0604020202020204" pitchFamily="34" charset="0"/>
            </a:rPr>
            <a:t>ENCUESTAS E INDICADORES DE EVALUACION</a:t>
          </a:r>
          <a:endParaRPr lang="es-MX" sz="1000" dirty="0">
            <a:solidFill>
              <a:sysClr val="windowText" lastClr="000000"/>
            </a:solidFill>
            <a:latin typeface="Arial" panose="020B0604020202020204" pitchFamily="34" charset="0"/>
            <a:cs typeface="Arial" panose="020B0604020202020204" pitchFamily="34" charset="0"/>
          </a:endParaRPr>
        </a:p>
      </dgm:t>
    </dgm:pt>
    <dgm:pt modelId="{EE5F6D64-3355-4CEA-A2C6-CB2FA7C6D110}" type="parTrans" cxnId="{372F2795-4B05-424F-B630-63597ABA3D64}">
      <dgm:prSet>
        <dgm:style>
          <a:lnRef idx="1">
            <a:schemeClr val="dk1"/>
          </a:lnRef>
          <a:fillRef idx="0">
            <a:schemeClr val="dk1"/>
          </a:fillRef>
          <a:effectRef idx="0">
            <a:schemeClr val="dk1"/>
          </a:effectRef>
          <a:fontRef idx="minor">
            <a:schemeClr val="tx1"/>
          </a:fontRef>
        </dgm:style>
      </dgm:prSet>
      <dgm:spPr>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1654F84F-DE48-4E6C-B245-16525327B655}" type="sibTrans" cxnId="{372F2795-4B05-424F-B630-63597ABA3D64}">
      <dgm:prSet/>
      <dgm:spPr/>
      <dgm:t>
        <a:bodyPr/>
        <a:lstStyle/>
        <a:p>
          <a:endParaRPr lang="es-MX"/>
        </a:p>
      </dgm:t>
    </dgm:pt>
    <dgm:pt modelId="{8B42D2BD-9E55-4F3A-BE63-BD6644660A23}">
      <dgm:prSet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800">
              <a:solidFill>
                <a:sysClr val="windowText" lastClr="000000"/>
              </a:solidFill>
              <a:latin typeface="Arial" panose="020B0604020202020204" pitchFamily="34" charset="0"/>
              <a:cs typeface="Arial" panose="020B0604020202020204" pitchFamily="34" charset="0"/>
            </a:rPr>
            <a:t>COMITE MUNICIPAL DE MEJORA REGULATORIA</a:t>
          </a:r>
        </a:p>
      </dgm:t>
    </dgm:pt>
    <dgm:pt modelId="{DDDEB821-780E-4F46-B6DC-440EED83630B}" type="parTrans" cxnId="{687FEC6D-ED56-4C1C-B386-9DFC391A969A}">
      <dgm:prSet/>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AC896F04-25C2-4B2E-B66E-C0B08C830404}" type="sibTrans" cxnId="{687FEC6D-ED56-4C1C-B386-9DFC391A969A}">
      <dgm:prSet/>
      <dgm:spPr/>
      <dgm:t>
        <a:bodyPr/>
        <a:lstStyle/>
        <a:p>
          <a:endParaRPr lang="es-MX"/>
        </a:p>
      </dgm:t>
    </dgm:pt>
    <dgm:pt modelId="{B23E5E3F-2210-4AE1-895C-C579EFBC8CD6}">
      <dgm:prSet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800" dirty="0">
              <a:solidFill>
                <a:sysClr val="windowText" lastClr="000000"/>
              </a:solidFill>
              <a:latin typeface="Arial" panose="020B0604020202020204" pitchFamily="34" charset="0"/>
              <a:cs typeface="Arial" panose="020B0604020202020204" pitchFamily="34" charset="0"/>
            </a:rPr>
            <a:t>ESTRATEGIA NACIONAL DE MEJORA REGULATORIA</a:t>
          </a:r>
        </a:p>
      </dgm:t>
    </dgm:pt>
    <dgm:pt modelId="{502611B3-B02E-4F5D-B596-F3D0B160F1C5}" type="sibTrans" cxnId="{8DB23F1A-C9CF-44DE-802A-8BA84EE4EB3C}">
      <dgm:prSet/>
      <dgm:spPr/>
      <dgm:t>
        <a:bodyPr/>
        <a:lstStyle/>
        <a:p>
          <a:endParaRPr lang="es-MX"/>
        </a:p>
      </dgm:t>
    </dgm:pt>
    <dgm:pt modelId="{47FD0687-4183-4F4B-B9C5-38E5C888D55A}" type="parTrans" cxnId="{8DB23F1A-C9CF-44DE-802A-8BA84EE4EB3C}">
      <dgm:prSet/>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A807B7E5-B65F-4879-A50D-3AE89AA12F25}">
      <dgm:prSet phldrT="[Texto]"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800" dirty="0">
              <a:solidFill>
                <a:sysClr val="windowText" lastClr="000000"/>
              </a:solidFill>
              <a:latin typeface="Arial" panose="020B0604020202020204" pitchFamily="34" charset="0"/>
              <a:cs typeface="Arial" panose="020B0604020202020204" pitchFamily="34" charset="0"/>
            </a:rPr>
            <a:t>SUJETOS OBLIGADOS</a:t>
          </a:r>
        </a:p>
      </dgm:t>
    </dgm:pt>
    <dgm:pt modelId="{C6A1D198-3DB4-497D-B186-48B6C9D685DD}" type="sibTrans" cxnId="{4AA1CB9C-ED78-4823-9593-3E6434A90A11}">
      <dgm:prSet/>
      <dgm:spPr/>
      <dgm:t>
        <a:bodyPr/>
        <a:lstStyle/>
        <a:p>
          <a:endParaRPr lang="es-MX"/>
        </a:p>
      </dgm:t>
    </dgm:pt>
    <dgm:pt modelId="{196BA9D2-BD27-4907-96D2-4D8E91974280}" type="parTrans" cxnId="{4AA1CB9C-ED78-4823-9593-3E6434A90A11}">
      <dgm:prSet>
        <dgm:style>
          <a:lnRef idx="1">
            <a:schemeClr val="dk1"/>
          </a:lnRef>
          <a:fillRef idx="0">
            <a:schemeClr val="dk1"/>
          </a:fillRef>
          <a:effectRef idx="0">
            <a:schemeClr val="dk1"/>
          </a:effectRef>
          <a:fontRef idx="minor">
            <a:schemeClr val="tx1"/>
          </a:fontRef>
        </dgm:style>
      </dgm:prSet>
      <dgm:spPr>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35F4BCC2-869A-4C81-A196-B9A44790CEDE}">
      <dgm:prSet custT="1"/>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r>
            <a:rPr lang="es-MX" sz="1000" dirty="0">
              <a:solidFill>
                <a:sysClr val="windowText" lastClr="000000"/>
              </a:solidFill>
              <a:latin typeface="Arial" panose="020B0604020202020204" pitchFamily="34" charset="0"/>
              <a:cs typeface="Arial" panose="020B0604020202020204" pitchFamily="34" charset="0"/>
            </a:rPr>
            <a:t> </a:t>
          </a:r>
          <a:r>
            <a:rPr lang="es-MX" sz="800" dirty="0">
              <a:solidFill>
                <a:sysClr val="windowText" lastClr="000000"/>
              </a:solidFill>
              <a:latin typeface="Arial" panose="020B0604020202020204" pitchFamily="34" charset="0"/>
              <a:cs typeface="Arial" panose="020B0604020202020204" pitchFamily="34" charset="0"/>
            </a:rPr>
            <a:t>SISTEMA MUNICIPAL DE MEJORA REGULATORIA</a:t>
          </a:r>
        </a:p>
      </dgm:t>
    </dgm:pt>
    <dgm:pt modelId="{6863852F-2187-4A9D-8783-D356A74C7A26}" type="sibTrans" cxnId="{F4F7E85F-18ED-4104-B9E2-2D4CC5FABDC1}">
      <dgm:prSet/>
      <dgm:spPr/>
      <dgm:t>
        <a:bodyPr/>
        <a:lstStyle/>
        <a:p>
          <a:endParaRPr lang="es-MX"/>
        </a:p>
      </dgm:t>
    </dgm:pt>
    <dgm:pt modelId="{706C28D6-CBFA-468C-8E3F-2BCFC6FB29E1}" type="parTrans" cxnId="{F4F7E85F-18ED-4104-B9E2-2D4CC5FABDC1}">
      <dgm:prSet/>
      <dgm:spPr>
        <a:solidFill>
          <a:schemeClr val="bg2">
            <a:lumMod val="75000"/>
          </a:schemeClr>
        </a:solidFill>
        <a:ln>
          <a:solidFill>
            <a:schemeClr val="tx1"/>
          </a:solidFill>
        </a:ln>
        <a:effectLst>
          <a:outerShdw blurRad="50800" dist="38100" dir="8100000" algn="tr" rotWithShape="0">
            <a:prstClr val="black">
              <a:alpha val="40000"/>
            </a:prstClr>
          </a:outerShdw>
        </a:effectLst>
      </dgm:spPr>
      <dgm:t>
        <a:bodyPr/>
        <a:lstStyle/>
        <a:p>
          <a:endParaRPr lang="es-MX" sz="1000">
            <a:solidFill>
              <a:sysClr val="windowText" lastClr="000000"/>
            </a:solidFill>
            <a:latin typeface="Arial" panose="020B0604020202020204" pitchFamily="34" charset="0"/>
            <a:cs typeface="Arial" panose="020B0604020202020204" pitchFamily="34" charset="0"/>
          </a:endParaRPr>
        </a:p>
      </dgm:t>
    </dgm:pt>
    <dgm:pt modelId="{5F0EC9AB-CFE9-4618-99FD-40A67EA0BC06}" type="pres">
      <dgm:prSet presAssocID="{8D4C7B5C-1E56-4A22-B4DC-5C5AB71805DF}" presName="hierChild1" presStyleCnt="0">
        <dgm:presLayoutVars>
          <dgm:orgChart val="1"/>
          <dgm:chPref val="1"/>
          <dgm:dir/>
          <dgm:animOne val="branch"/>
          <dgm:animLvl val="lvl"/>
          <dgm:resizeHandles/>
        </dgm:presLayoutVars>
      </dgm:prSet>
      <dgm:spPr/>
    </dgm:pt>
    <dgm:pt modelId="{6CBC0560-3B8C-4B64-91D1-C89D06E478A5}" type="pres">
      <dgm:prSet presAssocID="{240D6400-D496-41BF-9553-505C73228840}" presName="hierRoot1" presStyleCnt="0">
        <dgm:presLayoutVars>
          <dgm:hierBranch val="init"/>
        </dgm:presLayoutVars>
      </dgm:prSet>
      <dgm:spPr/>
    </dgm:pt>
    <dgm:pt modelId="{F243B7A2-7D6B-4FBC-A0BD-BD357286A5EB}" type="pres">
      <dgm:prSet presAssocID="{240D6400-D496-41BF-9553-505C73228840}" presName="rootComposite1" presStyleCnt="0"/>
      <dgm:spPr/>
    </dgm:pt>
    <dgm:pt modelId="{011BE49A-2105-4010-80F6-470BDFE85A10}" type="pres">
      <dgm:prSet presAssocID="{240D6400-D496-41BF-9553-505C73228840}" presName="rootText1" presStyleLbl="node0" presStyleIdx="0" presStyleCnt="1">
        <dgm:presLayoutVars>
          <dgm:chPref val="3"/>
        </dgm:presLayoutVars>
      </dgm:prSet>
      <dgm:spPr/>
    </dgm:pt>
    <dgm:pt modelId="{B091AC05-FC67-4335-BCD8-6080E45EE273}" type="pres">
      <dgm:prSet presAssocID="{240D6400-D496-41BF-9553-505C73228840}" presName="rootConnector1" presStyleLbl="node1" presStyleIdx="0" presStyleCnt="0"/>
      <dgm:spPr/>
    </dgm:pt>
    <dgm:pt modelId="{BD886C7E-755D-4471-8D7E-92C281DA7AC0}" type="pres">
      <dgm:prSet presAssocID="{240D6400-D496-41BF-9553-505C73228840}" presName="hierChild2" presStyleCnt="0"/>
      <dgm:spPr/>
    </dgm:pt>
    <dgm:pt modelId="{FF2744E5-43DE-4F62-B781-C8A8F29E30A5}" type="pres">
      <dgm:prSet presAssocID="{CB40F18E-6986-49ED-B13D-19D097E40141}" presName="Name37" presStyleLbl="parChTrans1D2" presStyleIdx="0" presStyleCnt="6"/>
      <dgm:spPr/>
    </dgm:pt>
    <dgm:pt modelId="{11983E4D-10E4-45AF-B8CD-D35094F0B8AB}" type="pres">
      <dgm:prSet presAssocID="{03A02692-97B9-4968-9E15-B1A8DBBE2422}" presName="hierRoot2" presStyleCnt="0">
        <dgm:presLayoutVars>
          <dgm:hierBranch val="init"/>
        </dgm:presLayoutVars>
      </dgm:prSet>
      <dgm:spPr/>
    </dgm:pt>
    <dgm:pt modelId="{6CCE4D24-F1F3-4A6D-B9C7-60C7351A85FB}" type="pres">
      <dgm:prSet presAssocID="{03A02692-97B9-4968-9E15-B1A8DBBE2422}" presName="rootComposite" presStyleCnt="0"/>
      <dgm:spPr/>
    </dgm:pt>
    <dgm:pt modelId="{6A8C3D7A-A3FD-4AD6-9D66-67B1B6031765}" type="pres">
      <dgm:prSet presAssocID="{03A02692-97B9-4968-9E15-B1A8DBBE2422}" presName="rootText" presStyleLbl="node2" presStyleIdx="0" presStyleCnt="6">
        <dgm:presLayoutVars>
          <dgm:chPref val="3"/>
        </dgm:presLayoutVars>
      </dgm:prSet>
      <dgm:spPr/>
    </dgm:pt>
    <dgm:pt modelId="{2C472A00-BCA8-4C74-AFC8-87DC1094E6F2}" type="pres">
      <dgm:prSet presAssocID="{03A02692-97B9-4968-9E15-B1A8DBBE2422}" presName="rootConnector" presStyleLbl="node2" presStyleIdx="0" presStyleCnt="6"/>
      <dgm:spPr/>
    </dgm:pt>
    <dgm:pt modelId="{645174A1-AE87-4C2D-AE37-B88271D09CDD}" type="pres">
      <dgm:prSet presAssocID="{03A02692-97B9-4968-9E15-B1A8DBBE2422}" presName="hierChild4" presStyleCnt="0"/>
      <dgm:spPr/>
    </dgm:pt>
    <dgm:pt modelId="{4B21F306-DD03-49E5-9E8B-A9EC43184E7A}" type="pres">
      <dgm:prSet presAssocID="{03A02692-97B9-4968-9E15-B1A8DBBE2422}" presName="hierChild5" presStyleCnt="0"/>
      <dgm:spPr/>
    </dgm:pt>
    <dgm:pt modelId="{405C357D-037F-4850-9517-1F388B4FA703}" type="pres">
      <dgm:prSet presAssocID="{DDDEB821-780E-4F46-B6DC-440EED83630B}" presName="Name37" presStyleLbl="parChTrans1D2" presStyleIdx="1" presStyleCnt="6"/>
      <dgm:spPr/>
    </dgm:pt>
    <dgm:pt modelId="{650B759E-0327-4C81-9DA1-D9123B1524DC}" type="pres">
      <dgm:prSet presAssocID="{8B42D2BD-9E55-4F3A-BE63-BD6644660A23}" presName="hierRoot2" presStyleCnt="0">
        <dgm:presLayoutVars>
          <dgm:hierBranch val="init"/>
        </dgm:presLayoutVars>
      </dgm:prSet>
      <dgm:spPr/>
    </dgm:pt>
    <dgm:pt modelId="{6BDFB48C-5015-407C-9BB6-52A8CF699D0B}" type="pres">
      <dgm:prSet presAssocID="{8B42D2BD-9E55-4F3A-BE63-BD6644660A23}" presName="rootComposite" presStyleCnt="0"/>
      <dgm:spPr/>
    </dgm:pt>
    <dgm:pt modelId="{F23189B0-4AD6-48DE-9378-2905C52F9AE4}" type="pres">
      <dgm:prSet presAssocID="{8B42D2BD-9E55-4F3A-BE63-BD6644660A23}" presName="rootText" presStyleLbl="node2" presStyleIdx="1" presStyleCnt="6">
        <dgm:presLayoutVars>
          <dgm:chPref val="3"/>
        </dgm:presLayoutVars>
      </dgm:prSet>
      <dgm:spPr/>
    </dgm:pt>
    <dgm:pt modelId="{2BA72365-78CC-4872-8519-45C4580A38E4}" type="pres">
      <dgm:prSet presAssocID="{8B42D2BD-9E55-4F3A-BE63-BD6644660A23}" presName="rootConnector" presStyleLbl="node2" presStyleIdx="1" presStyleCnt="6"/>
      <dgm:spPr/>
    </dgm:pt>
    <dgm:pt modelId="{6F8D8609-5F47-47DA-8D2F-AFE9F90E0A20}" type="pres">
      <dgm:prSet presAssocID="{8B42D2BD-9E55-4F3A-BE63-BD6644660A23}" presName="hierChild4" presStyleCnt="0"/>
      <dgm:spPr/>
    </dgm:pt>
    <dgm:pt modelId="{5A989F9E-A5BE-4A0C-912A-6A2945AE6582}" type="pres">
      <dgm:prSet presAssocID="{8B42D2BD-9E55-4F3A-BE63-BD6644660A23}" presName="hierChild5" presStyleCnt="0"/>
      <dgm:spPr/>
    </dgm:pt>
    <dgm:pt modelId="{E5E61796-E174-4A15-8250-70D9C1DFEA8D}" type="pres">
      <dgm:prSet presAssocID="{47FD0687-4183-4F4B-B9C5-38E5C888D55A}" presName="Name37" presStyleLbl="parChTrans1D2" presStyleIdx="2" presStyleCnt="6"/>
      <dgm:spPr/>
    </dgm:pt>
    <dgm:pt modelId="{823B8EC1-5621-4BA1-B4EA-41ED751C8CDB}" type="pres">
      <dgm:prSet presAssocID="{B23E5E3F-2210-4AE1-895C-C579EFBC8CD6}" presName="hierRoot2" presStyleCnt="0">
        <dgm:presLayoutVars>
          <dgm:hierBranch val="init"/>
        </dgm:presLayoutVars>
      </dgm:prSet>
      <dgm:spPr/>
    </dgm:pt>
    <dgm:pt modelId="{210B6DBF-B1F7-4581-BD3F-43C03D5277CD}" type="pres">
      <dgm:prSet presAssocID="{B23E5E3F-2210-4AE1-895C-C579EFBC8CD6}" presName="rootComposite" presStyleCnt="0"/>
      <dgm:spPr/>
    </dgm:pt>
    <dgm:pt modelId="{F3B91FFC-4B70-43F4-8664-3AFE3E597B03}" type="pres">
      <dgm:prSet presAssocID="{B23E5E3F-2210-4AE1-895C-C579EFBC8CD6}" presName="rootText" presStyleLbl="node2" presStyleIdx="2" presStyleCnt="6">
        <dgm:presLayoutVars>
          <dgm:chPref val="3"/>
        </dgm:presLayoutVars>
      </dgm:prSet>
      <dgm:spPr/>
    </dgm:pt>
    <dgm:pt modelId="{EFCBCF67-D7C4-481E-9529-2F80D0F07A0B}" type="pres">
      <dgm:prSet presAssocID="{B23E5E3F-2210-4AE1-895C-C579EFBC8CD6}" presName="rootConnector" presStyleLbl="node2" presStyleIdx="2" presStyleCnt="6"/>
      <dgm:spPr/>
    </dgm:pt>
    <dgm:pt modelId="{1685A784-D80F-4EAC-8F05-CC2B7EE02944}" type="pres">
      <dgm:prSet presAssocID="{B23E5E3F-2210-4AE1-895C-C579EFBC8CD6}" presName="hierChild4" presStyleCnt="0"/>
      <dgm:spPr/>
    </dgm:pt>
    <dgm:pt modelId="{CA99A69C-4A82-40D4-B3AD-F573AF1DBE0B}" type="pres">
      <dgm:prSet presAssocID="{B23E5E3F-2210-4AE1-895C-C579EFBC8CD6}" presName="hierChild5" presStyleCnt="0"/>
      <dgm:spPr/>
    </dgm:pt>
    <dgm:pt modelId="{59717A6A-3E92-4E15-87D5-EBBAD8F8F4B5}" type="pres">
      <dgm:prSet presAssocID="{706C28D6-CBFA-468C-8E3F-2BCFC6FB29E1}" presName="Name37" presStyleLbl="parChTrans1D2" presStyleIdx="3" presStyleCnt="6"/>
      <dgm:spPr/>
    </dgm:pt>
    <dgm:pt modelId="{BE23B8EF-E970-4BF4-8463-3FCAFB2F7402}" type="pres">
      <dgm:prSet presAssocID="{35F4BCC2-869A-4C81-A196-B9A44790CEDE}" presName="hierRoot2" presStyleCnt="0">
        <dgm:presLayoutVars>
          <dgm:hierBranch val="init"/>
        </dgm:presLayoutVars>
      </dgm:prSet>
      <dgm:spPr/>
    </dgm:pt>
    <dgm:pt modelId="{962A815F-EF2F-4FC3-9A9F-D4EE1A0FFAB8}" type="pres">
      <dgm:prSet presAssocID="{35F4BCC2-869A-4C81-A196-B9A44790CEDE}" presName="rootComposite" presStyleCnt="0"/>
      <dgm:spPr/>
    </dgm:pt>
    <dgm:pt modelId="{53FC4ECB-5989-49AF-AA40-810B71E1F606}" type="pres">
      <dgm:prSet presAssocID="{35F4BCC2-869A-4C81-A196-B9A44790CEDE}" presName="rootText" presStyleLbl="node2" presStyleIdx="3" presStyleCnt="6">
        <dgm:presLayoutVars>
          <dgm:chPref val="3"/>
        </dgm:presLayoutVars>
      </dgm:prSet>
      <dgm:spPr/>
    </dgm:pt>
    <dgm:pt modelId="{181A90EA-FCA4-4CD5-9BE9-FC3FC83219A1}" type="pres">
      <dgm:prSet presAssocID="{35F4BCC2-869A-4C81-A196-B9A44790CEDE}" presName="rootConnector" presStyleLbl="node2" presStyleIdx="3" presStyleCnt="6"/>
      <dgm:spPr/>
    </dgm:pt>
    <dgm:pt modelId="{E4A34020-94DF-4F6A-B171-4A01FE63C5E4}" type="pres">
      <dgm:prSet presAssocID="{35F4BCC2-869A-4C81-A196-B9A44790CEDE}" presName="hierChild4" presStyleCnt="0"/>
      <dgm:spPr/>
    </dgm:pt>
    <dgm:pt modelId="{505E2990-78E1-4171-9FFC-DA208BB1041C}" type="pres">
      <dgm:prSet presAssocID="{35F4BCC2-869A-4C81-A196-B9A44790CEDE}" presName="hierChild5" presStyleCnt="0"/>
      <dgm:spPr/>
    </dgm:pt>
    <dgm:pt modelId="{79EB8220-F97C-4E67-A092-1FB4AA9A1B21}" type="pres">
      <dgm:prSet presAssocID="{196BA9D2-BD27-4907-96D2-4D8E91974280}" presName="Name37" presStyleLbl="parChTrans1D2" presStyleIdx="4" presStyleCnt="6"/>
      <dgm:spPr/>
    </dgm:pt>
    <dgm:pt modelId="{5B84D867-4E03-45AA-AD4E-58EE3A0D3672}" type="pres">
      <dgm:prSet presAssocID="{A807B7E5-B65F-4879-A50D-3AE89AA12F25}" presName="hierRoot2" presStyleCnt="0">
        <dgm:presLayoutVars>
          <dgm:hierBranch val="init"/>
        </dgm:presLayoutVars>
      </dgm:prSet>
      <dgm:spPr/>
    </dgm:pt>
    <dgm:pt modelId="{3FDC0C15-6099-4D16-A486-C2172F5DD611}" type="pres">
      <dgm:prSet presAssocID="{A807B7E5-B65F-4879-A50D-3AE89AA12F25}" presName="rootComposite" presStyleCnt="0"/>
      <dgm:spPr/>
    </dgm:pt>
    <dgm:pt modelId="{5B248371-1423-4EF8-B4F8-00362905E4BA}" type="pres">
      <dgm:prSet presAssocID="{A807B7E5-B65F-4879-A50D-3AE89AA12F25}" presName="rootText" presStyleLbl="node2" presStyleIdx="4" presStyleCnt="6">
        <dgm:presLayoutVars>
          <dgm:chPref val="3"/>
        </dgm:presLayoutVars>
      </dgm:prSet>
      <dgm:spPr/>
    </dgm:pt>
    <dgm:pt modelId="{97E0F52E-779A-483E-8618-A8136EDD4085}" type="pres">
      <dgm:prSet presAssocID="{A807B7E5-B65F-4879-A50D-3AE89AA12F25}" presName="rootConnector" presStyleLbl="node2" presStyleIdx="4" presStyleCnt="6"/>
      <dgm:spPr/>
    </dgm:pt>
    <dgm:pt modelId="{C08B7850-39B6-4E20-ADB7-FF9587D422BF}" type="pres">
      <dgm:prSet presAssocID="{A807B7E5-B65F-4879-A50D-3AE89AA12F25}" presName="hierChild4" presStyleCnt="0"/>
      <dgm:spPr/>
    </dgm:pt>
    <dgm:pt modelId="{AA3DCB98-7C33-4183-8652-8BA386905F47}" type="pres">
      <dgm:prSet presAssocID="{A807B7E5-B65F-4879-A50D-3AE89AA12F25}" presName="hierChild5" presStyleCnt="0"/>
      <dgm:spPr/>
    </dgm:pt>
    <dgm:pt modelId="{DC98669B-9F0D-481A-9E75-1A84F047734D}" type="pres">
      <dgm:prSet presAssocID="{EE5F6D64-3355-4CEA-A2C6-CB2FA7C6D110}" presName="Name37" presStyleLbl="parChTrans1D2" presStyleIdx="5" presStyleCnt="6"/>
      <dgm:spPr/>
    </dgm:pt>
    <dgm:pt modelId="{2B060D51-AB64-42FD-A506-9B8DA24337B9}" type="pres">
      <dgm:prSet presAssocID="{CFA3F2EC-760D-4BE2-B45D-5E55B14A919B}" presName="hierRoot2" presStyleCnt="0">
        <dgm:presLayoutVars>
          <dgm:hierBranch val="init"/>
        </dgm:presLayoutVars>
      </dgm:prSet>
      <dgm:spPr/>
    </dgm:pt>
    <dgm:pt modelId="{F0CDC21B-E6D4-417C-81B7-97C20F3FAFCA}" type="pres">
      <dgm:prSet presAssocID="{CFA3F2EC-760D-4BE2-B45D-5E55B14A919B}" presName="rootComposite" presStyleCnt="0"/>
      <dgm:spPr/>
    </dgm:pt>
    <dgm:pt modelId="{2D79F7FC-BDEC-4360-A40C-CBB3B6C03C18}" type="pres">
      <dgm:prSet presAssocID="{CFA3F2EC-760D-4BE2-B45D-5E55B14A919B}" presName="rootText" presStyleLbl="node2" presStyleIdx="5" presStyleCnt="6">
        <dgm:presLayoutVars>
          <dgm:chPref val="3"/>
        </dgm:presLayoutVars>
      </dgm:prSet>
      <dgm:spPr/>
    </dgm:pt>
    <dgm:pt modelId="{E9D8C835-044F-499F-A7C2-0163B1D2F1E1}" type="pres">
      <dgm:prSet presAssocID="{CFA3F2EC-760D-4BE2-B45D-5E55B14A919B}" presName="rootConnector" presStyleLbl="node2" presStyleIdx="5" presStyleCnt="6"/>
      <dgm:spPr/>
    </dgm:pt>
    <dgm:pt modelId="{C7907B3F-61A6-4DE1-9D75-23A8A5B918AE}" type="pres">
      <dgm:prSet presAssocID="{CFA3F2EC-760D-4BE2-B45D-5E55B14A919B}" presName="hierChild4" presStyleCnt="0"/>
      <dgm:spPr/>
    </dgm:pt>
    <dgm:pt modelId="{C155BF12-F20B-4ECD-A78A-63FFDDB6543F}" type="pres">
      <dgm:prSet presAssocID="{CFA3F2EC-760D-4BE2-B45D-5E55B14A919B}" presName="hierChild5" presStyleCnt="0"/>
      <dgm:spPr/>
    </dgm:pt>
    <dgm:pt modelId="{E1F917B7-58C3-42C4-8704-891B871ACEE6}" type="pres">
      <dgm:prSet presAssocID="{240D6400-D496-41BF-9553-505C73228840}" presName="hierChild3" presStyleCnt="0"/>
      <dgm:spPr/>
    </dgm:pt>
  </dgm:ptLst>
  <dgm:cxnLst>
    <dgm:cxn modelId="{B637A701-7C9A-46DC-910D-D220E14ACB30}" type="presOf" srcId="{196BA9D2-BD27-4907-96D2-4D8E91974280}" destId="{79EB8220-F97C-4E67-A092-1FB4AA9A1B21}" srcOrd="0" destOrd="0" presId="urn:microsoft.com/office/officeart/2005/8/layout/orgChart1"/>
    <dgm:cxn modelId="{5688470C-F8F8-4D5E-8E77-C067BEBE8901}" type="presOf" srcId="{47FD0687-4183-4F4B-B9C5-38E5C888D55A}" destId="{E5E61796-E174-4A15-8250-70D9C1DFEA8D}" srcOrd="0" destOrd="0" presId="urn:microsoft.com/office/officeart/2005/8/layout/orgChart1"/>
    <dgm:cxn modelId="{5FB16E19-5EC9-4490-B8B2-F6F6FEC1E185}" type="presOf" srcId="{B23E5E3F-2210-4AE1-895C-C579EFBC8CD6}" destId="{EFCBCF67-D7C4-481E-9529-2F80D0F07A0B}" srcOrd="1" destOrd="0" presId="urn:microsoft.com/office/officeart/2005/8/layout/orgChart1"/>
    <dgm:cxn modelId="{8DB23F1A-C9CF-44DE-802A-8BA84EE4EB3C}" srcId="{240D6400-D496-41BF-9553-505C73228840}" destId="{B23E5E3F-2210-4AE1-895C-C579EFBC8CD6}" srcOrd="2" destOrd="0" parTransId="{47FD0687-4183-4F4B-B9C5-38E5C888D55A}" sibTransId="{502611B3-B02E-4F5D-B596-F3D0B160F1C5}"/>
    <dgm:cxn modelId="{51F63121-1A6D-479B-BE2B-3B96CDB1B0BE}" type="presOf" srcId="{DDDEB821-780E-4F46-B6DC-440EED83630B}" destId="{405C357D-037F-4850-9517-1F388B4FA703}" srcOrd="0" destOrd="0" presId="urn:microsoft.com/office/officeart/2005/8/layout/orgChart1"/>
    <dgm:cxn modelId="{A7AD5B22-E570-48BD-90FE-09ED911500BD}" type="presOf" srcId="{A807B7E5-B65F-4879-A50D-3AE89AA12F25}" destId="{97E0F52E-779A-483E-8618-A8136EDD4085}" srcOrd="1" destOrd="0" presId="urn:microsoft.com/office/officeart/2005/8/layout/orgChart1"/>
    <dgm:cxn modelId="{B361822A-74F3-4394-A2DA-8E2AE2A3D48C}" type="presOf" srcId="{35F4BCC2-869A-4C81-A196-B9A44790CEDE}" destId="{181A90EA-FCA4-4CD5-9BE9-FC3FC83219A1}" srcOrd="1" destOrd="0" presId="urn:microsoft.com/office/officeart/2005/8/layout/orgChart1"/>
    <dgm:cxn modelId="{97D2552C-D5E9-4A38-B32B-33D2CD776BBF}" type="presOf" srcId="{A807B7E5-B65F-4879-A50D-3AE89AA12F25}" destId="{5B248371-1423-4EF8-B4F8-00362905E4BA}" srcOrd="0" destOrd="0" presId="urn:microsoft.com/office/officeart/2005/8/layout/orgChart1"/>
    <dgm:cxn modelId="{E1C8CA3F-B0B6-430A-BF00-D1D1A3FA5492}" type="presOf" srcId="{8B42D2BD-9E55-4F3A-BE63-BD6644660A23}" destId="{2BA72365-78CC-4872-8519-45C4580A38E4}" srcOrd="1" destOrd="0" presId="urn:microsoft.com/office/officeart/2005/8/layout/orgChart1"/>
    <dgm:cxn modelId="{72EC685C-8A9D-4336-AAC8-632DAB1DB081}" type="presOf" srcId="{CFA3F2EC-760D-4BE2-B45D-5E55B14A919B}" destId="{2D79F7FC-BDEC-4360-A40C-CBB3B6C03C18}" srcOrd="0" destOrd="0" presId="urn:microsoft.com/office/officeart/2005/8/layout/orgChart1"/>
    <dgm:cxn modelId="{29DAF95E-5F88-4ACE-8419-AAD1AD2912B0}" type="presOf" srcId="{240D6400-D496-41BF-9553-505C73228840}" destId="{B091AC05-FC67-4335-BCD8-6080E45EE273}" srcOrd="1" destOrd="0" presId="urn:microsoft.com/office/officeart/2005/8/layout/orgChart1"/>
    <dgm:cxn modelId="{F4F7E85F-18ED-4104-B9E2-2D4CC5FABDC1}" srcId="{240D6400-D496-41BF-9553-505C73228840}" destId="{35F4BCC2-869A-4C81-A196-B9A44790CEDE}" srcOrd="3" destOrd="0" parTransId="{706C28D6-CBFA-468C-8E3F-2BCFC6FB29E1}" sibTransId="{6863852F-2187-4A9D-8783-D356A74C7A26}"/>
    <dgm:cxn modelId="{FD941C42-1EF9-49DC-8426-01A64F0758B2}" type="presOf" srcId="{8D4C7B5C-1E56-4A22-B4DC-5C5AB71805DF}" destId="{5F0EC9AB-CFE9-4618-99FD-40A67EA0BC06}" srcOrd="0" destOrd="0" presId="urn:microsoft.com/office/officeart/2005/8/layout/orgChart1"/>
    <dgm:cxn modelId="{E171AB6B-142D-4147-A304-B66008DDBBBB}" type="presOf" srcId="{03A02692-97B9-4968-9E15-B1A8DBBE2422}" destId="{2C472A00-BCA8-4C74-AFC8-87DC1094E6F2}" srcOrd="1" destOrd="0" presId="urn:microsoft.com/office/officeart/2005/8/layout/orgChart1"/>
    <dgm:cxn modelId="{687FEC6D-ED56-4C1C-B386-9DFC391A969A}" srcId="{240D6400-D496-41BF-9553-505C73228840}" destId="{8B42D2BD-9E55-4F3A-BE63-BD6644660A23}" srcOrd="1" destOrd="0" parTransId="{DDDEB821-780E-4F46-B6DC-440EED83630B}" sibTransId="{AC896F04-25C2-4B2E-B66E-C0B08C830404}"/>
    <dgm:cxn modelId="{F12A2981-A74C-4DB0-9B1D-0BE0F8CDEA0F}" type="presOf" srcId="{35F4BCC2-869A-4C81-A196-B9A44790CEDE}" destId="{53FC4ECB-5989-49AF-AA40-810B71E1F606}" srcOrd="0" destOrd="0" presId="urn:microsoft.com/office/officeart/2005/8/layout/orgChart1"/>
    <dgm:cxn modelId="{A34CD094-3BC8-4849-BEE8-103355B29787}" srcId="{8D4C7B5C-1E56-4A22-B4DC-5C5AB71805DF}" destId="{240D6400-D496-41BF-9553-505C73228840}" srcOrd="0" destOrd="0" parTransId="{EC180130-EC6C-43F5-809D-B47EF94BE867}" sibTransId="{987E2C80-D18F-48FB-9806-BCF992CE314C}"/>
    <dgm:cxn modelId="{372F2795-4B05-424F-B630-63597ABA3D64}" srcId="{240D6400-D496-41BF-9553-505C73228840}" destId="{CFA3F2EC-760D-4BE2-B45D-5E55B14A919B}" srcOrd="5" destOrd="0" parTransId="{EE5F6D64-3355-4CEA-A2C6-CB2FA7C6D110}" sibTransId="{1654F84F-DE48-4E6C-B245-16525327B655}"/>
    <dgm:cxn modelId="{4AA1CB9C-ED78-4823-9593-3E6434A90A11}" srcId="{240D6400-D496-41BF-9553-505C73228840}" destId="{A807B7E5-B65F-4879-A50D-3AE89AA12F25}" srcOrd="4" destOrd="0" parTransId="{196BA9D2-BD27-4907-96D2-4D8E91974280}" sibTransId="{C6A1D198-3DB4-497D-B186-48B6C9D685DD}"/>
    <dgm:cxn modelId="{9BE1BDB2-7376-46C7-B22D-F832C6BE89BF}" type="presOf" srcId="{CFA3F2EC-760D-4BE2-B45D-5E55B14A919B}" destId="{E9D8C835-044F-499F-A7C2-0163B1D2F1E1}" srcOrd="1" destOrd="0" presId="urn:microsoft.com/office/officeart/2005/8/layout/orgChart1"/>
    <dgm:cxn modelId="{05CFBDB5-7338-489C-9471-70C5E7241572}" type="presOf" srcId="{B23E5E3F-2210-4AE1-895C-C579EFBC8CD6}" destId="{F3B91FFC-4B70-43F4-8664-3AFE3E597B03}" srcOrd="0" destOrd="0" presId="urn:microsoft.com/office/officeart/2005/8/layout/orgChart1"/>
    <dgm:cxn modelId="{005ED4C8-8ABF-463C-A7FA-AE0959B342C3}" type="presOf" srcId="{706C28D6-CBFA-468C-8E3F-2BCFC6FB29E1}" destId="{59717A6A-3E92-4E15-87D5-EBBAD8F8F4B5}" srcOrd="0" destOrd="0" presId="urn:microsoft.com/office/officeart/2005/8/layout/orgChart1"/>
    <dgm:cxn modelId="{9F7C60CC-F96E-4755-9C74-4459A65FA692}" srcId="{240D6400-D496-41BF-9553-505C73228840}" destId="{03A02692-97B9-4968-9E15-B1A8DBBE2422}" srcOrd="0" destOrd="0" parTransId="{CB40F18E-6986-49ED-B13D-19D097E40141}" sibTransId="{0CDA11A0-59E5-4E69-83C6-BF17D511482A}"/>
    <dgm:cxn modelId="{E6B69DCC-9CA2-471C-AE1D-EE0ABDCC8003}" type="presOf" srcId="{03A02692-97B9-4968-9E15-B1A8DBBE2422}" destId="{6A8C3D7A-A3FD-4AD6-9D66-67B1B6031765}" srcOrd="0" destOrd="0" presId="urn:microsoft.com/office/officeart/2005/8/layout/orgChart1"/>
    <dgm:cxn modelId="{CB15CBD4-F848-478E-8690-2D4C8C48F139}" type="presOf" srcId="{8B42D2BD-9E55-4F3A-BE63-BD6644660A23}" destId="{F23189B0-4AD6-48DE-9378-2905C52F9AE4}" srcOrd="0" destOrd="0" presId="urn:microsoft.com/office/officeart/2005/8/layout/orgChart1"/>
    <dgm:cxn modelId="{F333F6E1-9D0D-40A9-8101-30DB39962669}" type="presOf" srcId="{EE5F6D64-3355-4CEA-A2C6-CB2FA7C6D110}" destId="{DC98669B-9F0D-481A-9E75-1A84F047734D}" srcOrd="0" destOrd="0" presId="urn:microsoft.com/office/officeart/2005/8/layout/orgChart1"/>
    <dgm:cxn modelId="{87EC06E6-AD08-4F63-8529-71DB5A72F451}" type="presOf" srcId="{240D6400-D496-41BF-9553-505C73228840}" destId="{011BE49A-2105-4010-80F6-470BDFE85A10}" srcOrd="0" destOrd="0" presId="urn:microsoft.com/office/officeart/2005/8/layout/orgChart1"/>
    <dgm:cxn modelId="{832213EE-2E32-4D00-9294-28FD710BD541}" type="presOf" srcId="{CB40F18E-6986-49ED-B13D-19D097E40141}" destId="{FF2744E5-43DE-4F62-B781-C8A8F29E30A5}" srcOrd="0" destOrd="0" presId="urn:microsoft.com/office/officeart/2005/8/layout/orgChart1"/>
    <dgm:cxn modelId="{EC0CA5A3-41BD-4EBD-86D5-5322CF2154E7}" type="presParOf" srcId="{5F0EC9AB-CFE9-4618-99FD-40A67EA0BC06}" destId="{6CBC0560-3B8C-4B64-91D1-C89D06E478A5}" srcOrd="0" destOrd="0" presId="urn:microsoft.com/office/officeart/2005/8/layout/orgChart1"/>
    <dgm:cxn modelId="{608530D0-5DC2-4FF6-A2FB-0FF185286582}" type="presParOf" srcId="{6CBC0560-3B8C-4B64-91D1-C89D06E478A5}" destId="{F243B7A2-7D6B-4FBC-A0BD-BD357286A5EB}" srcOrd="0" destOrd="0" presId="urn:microsoft.com/office/officeart/2005/8/layout/orgChart1"/>
    <dgm:cxn modelId="{F93BCCDE-B993-49FB-97FF-266BA3055350}" type="presParOf" srcId="{F243B7A2-7D6B-4FBC-A0BD-BD357286A5EB}" destId="{011BE49A-2105-4010-80F6-470BDFE85A10}" srcOrd="0" destOrd="0" presId="urn:microsoft.com/office/officeart/2005/8/layout/orgChart1"/>
    <dgm:cxn modelId="{DCCBFFAF-73EF-4E66-AF61-EE7CDD44EF83}" type="presParOf" srcId="{F243B7A2-7D6B-4FBC-A0BD-BD357286A5EB}" destId="{B091AC05-FC67-4335-BCD8-6080E45EE273}" srcOrd="1" destOrd="0" presId="urn:microsoft.com/office/officeart/2005/8/layout/orgChart1"/>
    <dgm:cxn modelId="{4BCE501F-AC5E-48F3-AE9B-886E75B64AB1}" type="presParOf" srcId="{6CBC0560-3B8C-4B64-91D1-C89D06E478A5}" destId="{BD886C7E-755D-4471-8D7E-92C281DA7AC0}" srcOrd="1" destOrd="0" presId="urn:microsoft.com/office/officeart/2005/8/layout/orgChart1"/>
    <dgm:cxn modelId="{648892C3-A8D6-4F6F-8A2F-06FC51306DF0}" type="presParOf" srcId="{BD886C7E-755D-4471-8D7E-92C281DA7AC0}" destId="{FF2744E5-43DE-4F62-B781-C8A8F29E30A5}" srcOrd="0" destOrd="0" presId="urn:microsoft.com/office/officeart/2005/8/layout/orgChart1"/>
    <dgm:cxn modelId="{EE8D9C85-D29C-4802-B552-EB70AD402EE0}" type="presParOf" srcId="{BD886C7E-755D-4471-8D7E-92C281DA7AC0}" destId="{11983E4D-10E4-45AF-B8CD-D35094F0B8AB}" srcOrd="1" destOrd="0" presId="urn:microsoft.com/office/officeart/2005/8/layout/orgChart1"/>
    <dgm:cxn modelId="{1512A3E4-F361-4C35-AB03-336D45D2D172}" type="presParOf" srcId="{11983E4D-10E4-45AF-B8CD-D35094F0B8AB}" destId="{6CCE4D24-F1F3-4A6D-B9C7-60C7351A85FB}" srcOrd="0" destOrd="0" presId="urn:microsoft.com/office/officeart/2005/8/layout/orgChart1"/>
    <dgm:cxn modelId="{A471E80D-3007-413D-A821-3A66F589947D}" type="presParOf" srcId="{6CCE4D24-F1F3-4A6D-B9C7-60C7351A85FB}" destId="{6A8C3D7A-A3FD-4AD6-9D66-67B1B6031765}" srcOrd="0" destOrd="0" presId="urn:microsoft.com/office/officeart/2005/8/layout/orgChart1"/>
    <dgm:cxn modelId="{A2C477E6-7532-491B-91C0-99F4D0ECCABB}" type="presParOf" srcId="{6CCE4D24-F1F3-4A6D-B9C7-60C7351A85FB}" destId="{2C472A00-BCA8-4C74-AFC8-87DC1094E6F2}" srcOrd="1" destOrd="0" presId="urn:microsoft.com/office/officeart/2005/8/layout/orgChart1"/>
    <dgm:cxn modelId="{04E0EF7E-6CDF-405F-82E0-2BD5A39698CA}" type="presParOf" srcId="{11983E4D-10E4-45AF-B8CD-D35094F0B8AB}" destId="{645174A1-AE87-4C2D-AE37-B88271D09CDD}" srcOrd="1" destOrd="0" presId="urn:microsoft.com/office/officeart/2005/8/layout/orgChart1"/>
    <dgm:cxn modelId="{B9BEDC8D-C029-4E24-8AA0-DEBF120767D1}" type="presParOf" srcId="{11983E4D-10E4-45AF-B8CD-D35094F0B8AB}" destId="{4B21F306-DD03-49E5-9E8B-A9EC43184E7A}" srcOrd="2" destOrd="0" presId="urn:microsoft.com/office/officeart/2005/8/layout/orgChart1"/>
    <dgm:cxn modelId="{946FD7D9-85C4-4231-AF3B-79F083244352}" type="presParOf" srcId="{BD886C7E-755D-4471-8D7E-92C281DA7AC0}" destId="{405C357D-037F-4850-9517-1F388B4FA703}" srcOrd="2" destOrd="0" presId="urn:microsoft.com/office/officeart/2005/8/layout/orgChart1"/>
    <dgm:cxn modelId="{9C58E74B-737A-41BA-93EF-EA07B0728A21}" type="presParOf" srcId="{BD886C7E-755D-4471-8D7E-92C281DA7AC0}" destId="{650B759E-0327-4C81-9DA1-D9123B1524DC}" srcOrd="3" destOrd="0" presId="urn:microsoft.com/office/officeart/2005/8/layout/orgChart1"/>
    <dgm:cxn modelId="{ADA7D8EA-2752-4CC9-B203-782192D6D838}" type="presParOf" srcId="{650B759E-0327-4C81-9DA1-D9123B1524DC}" destId="{6BDFB48C-5015-407C-9BB6-52A8CF699D0B}" srcOrd="0" destOrd="0" presId="urn:microsoft.com/office/officeart/2005/8/layout/orgChart1"/>
    <dgm:cxn modelId="{F0B66570-E99B-42E3-8D7D-C6AFAB9E2F8B}" type="presParOf" srcId="{6BDFB48C-5015-407C-9BB6-52A8CF699D0B}" destId="{F23189B0-4AD6-48DE-9378-2905C52F9AE4}" srcOrd="0" destOrd="0" presId="urn:microsoft.com/office/officeart/2005/8/layout/orgChart1"/>
    <dgm:cxn modelId="{047C7665-BBB1-48C4-9CA4-DE121FE38D15}" type="presParOf" srcId="{6BDFB48C-5015-407C-9BB6-52A8CF699D0B}" destId="{2BA72365-78CC-4872-8519-45C4580A38E4}" srcOrd="1" destOrd="0" presId="urn:microsoft.com/office/officeart/2005/8/layout/orgChart1"/>
    <dgm:cxn modelId="{6BA0624B-1548-459E-92A4-B907CC5D59A4}" type="presParOf" srcId="{650B759E-0327-4C81-9DA1-D9123B1524DC}" destId="{6F8D8609-5F47-47DA-8D2F-AFE9F90E0A20}" srcOrd="1" destOrd="0" presId="urn:microsoft.com/office/officeart/2005/8/layout/orgChart1"/>
    <dgm:cxn modelId="{5548F3AD-0A92-41BA-A331-0772C70BD8DD}" type="presParOf" srcId="{650B759E-0327-4C81-9DA1-D9123B1524DC}" destId="{5A989F9E-A5BE-4A0C-912A-6A2945AE6582}" srcOrd="2" destOrd="0" presId="urn:microsoft.com/office/officeart/2005/8/layout/orgChart1"/>
    <dgm:cxn modelId="{B9B793F8-C4A0-478D-BC4F-FDCB27BA907B}" type="presParOf" srcId="{BD886C7E-755D-4471-8D7E-92C281DA7AC0}" destId="{E5E61796-E174-4A15-8250-70D9C1DFEA8D}" srcOrd="4" destOrd="0" presId="urn:microsoft.com/office/officeart/2005/8/layout/orgChart1"/>
    <dgm:cxn modelId="{D2ACE8A2-7166-4394-BC12-CBFDEE4DBB0D}" type="presParOf" srcId="{BD886C7E-755D-4471-8D7E-92C281DA7AC0}" destId="{823B8EC1-5621-4BA1-B4EA-41ED751C8CDB}" srcOrd="5" destOrd="0" presId="urn:microsoft.com/office/officeart/2005/8/layout/orgChart1"/>
    <dgm:cxn modelId="{84028117-7B8A-4177-BCBC-77FC987B6ACD}" type="presParOf" srcId="{823B8EC1-5621-4BA1-B4EA-41ED751C8CDB}" destId="{210B6DBF-B1F7-4581-BD3F-43C03D5277CD}" srcOrd="0" destOrd="0" presId="urn:microsoft.com/office/officeart/2005/8/layout/orgChart1"/>
    <dgm:cxn modelId="{7213CE2D-805B-4239-BA93-93240D81E369}" type="presParOf" srcId="{210B6DBF-B1F7-4581-BD3F-43C03D5277CD}" destId="{F3B91FFC-4B70-43F4-8664-3AFE3E597B03}" srcOrd="0" destOrd="0" presId="urn:microsoft.com/office/officeart/2005/8/layout/orgChart1"/>
    <dgm:cxn modelId="{14D67A88-C774-4D92-A77D-2718B340AA52}" type="presParOf" srcId="{210B6DBF-B1F7-4581-BD3F-43C03D5277CD}" destId="{EFCBCF67-D7C4-481E-9529-2F80D0F07A0B}" srcOrd="1" destOrd="0" presId="urn:microsoft.com/office/officeart/2005/8/layout/orgChart1"/>
    <dgm:cxn modelId="{C42F3F76-85B7-4477-A325-DA71BED8FD43}" type="presParOf" srcId="{823B8EC1-5621-4BA1-B4EA-41ED751C8CDB}" destId="{1685A784-D80F-4EAC-8F05-CC2B7EE02944}" srcOrd="1" destOrd="0" presId="urn:microsoft.com/office/officeart/2005/8/layout/orgChart1"/>
    <dgm:cxn modelId="{CAA5E362-2AAD-4420-B9F4-69B16D69ADF2}" type="presParOf" srcId="{823B8EC1-5621-4BA1-B4EA-41ED751C8CDB}" destId="{CA99A69C-4A82-40D4-B3AD-F573AF1DBE0B}" srcOrd="2" destOrd="0" presId="urn:microsoft.com/office/officeart/2005/8/layout/orgChart1"/>
    <dgm:cxn modelId="{13590DD2-5357-48B9-9AAC-8A5E4094B156}" type="presParOf" srcId="{BD886C7E-755D-4471-8D7E-92C281DA7AC0}" destId="{59717A6A-3E92-4E15-87D5-EBBAD8F8F4B5}" srcOrd="6" destOrd="0" presId="urn:microsoft.com/office/officeart/2005/8/layout/orgChart1"/>
    <dgm:cxn modelId="{F8BA0ED3-5B08-4576-8AA9-B32BB3350265}" type="presParOf" srcId="{BD886C7E-755D-4471-8D7E-92C281DA7AC0}" destId="{BE23B8EF-E970-4BF4-8463-3FCAFB2F7402}" srcOrd="7" destOrd="0" presId="urn:microsoft.com/office/officeart/2005/8/layout/orgChart1"/>
    <dgm:cxn modelId="{07F82088-C74C-400F-A51D-77BDA9D15E0E}" type="presParOf" srcId="{BE23B8EF-E970-4BF4-8463-3FCAFB2F7402}" destId="{962A815F-EF2F-4FC3-9A9F-D4EE1A0FFAB8}" srcOrd="0" destOrd="0" presId="urn:microsoft.com/office/officeart/2005/8/layout/orgChart1"/>
    <dgm:cxn modelId="{24AB53AA-1EE7-4A1A-ADEC-CDD794BFB48D}" type="presParOf" srcId="{962A815F-EF2F-4FC3-9A9F-D4EE1A0FFAB8}" destId="{53FC4ECB-5989-49AF-AA40-810B71E1F606}" srcOrd="0" destOrd="0" presId="urn:microsoft.com/office/officeart/2005/8/layout/orgChart1"/>
    <dgm:cxn modelId="{9D264BDA-6774-4B24-85D1-E6C85B38BF8B}" type="presParOf" srcId="{962A815F-EF2F-4FC3-9A9F-D4EE1A0FFAB8}" destId="{181A90EA-FCA4-4CD5-9BE9-FC3FC83219A1}" srcOrd="1" destOrd="0" presId="urn:microsoft.com/office/officeart/2005/8/layout/orgChart1"/>
    <dgm:cxn modelId="{60AD9EC4-B2A5-45C0-8CDB-47422A59BA46}" type="presParOf" srcId="{BE23B8EF-E970-4BF4-8463-3FCAFB2F7402}" destId="{E4A34020-94DF-4F6A-B171-4A01FE63C5E4}" srcOrd="1" destOrd="0" presId="urn:microsoft.com/office/officeart/2005/8/layout/orgChart1"/>
    <dgm:cxn modelId="{2DF60457-8F9B-4043-B7BD-FF7957B94763}" type="presParOf" srcId="{BE23B8EF-E970-4BF4-8463-3FCAFB2F7402}" destId="{505E2990-78E1-4171-9FFC-DA208BB1041C}" srcOrd="2" destOrd="0" presId="urn:microsoft.com/office/officeart/2005/8/layout/orgChart1"/>
    <dgm:cxn modelId="{C4CE80FB-A081-4BB1-95EE-3F0474A2747E}" type="presParOf" srcId="{BD886C7E-755D-4471-8D7E-92C281DA7AC0}" destId="{79EB8220-F97C-4E67-A092-1FB4AA9A1B21}" srcOrd="8" destOrd="0" presId="urn:microsoft.com/office/officeart/2005/8/layout/orgChart1"/>
    <dgm:cxn modelId="{0DD31585-8A58-41CB-A954-01E0E4940039}" type="presParOf" srcId="{BD886C7E-755D-4471-8D7E-92C281DA7AC0}" destId="{5B84D867-4E03-45AA-AD4E-58EE3A0D3672}" srcOrd="9" destOrd="0" presId="urn:microsoft.com/office/officeart/2005/8/layout/orgChart1"/>
    <dgm:cxn modelId="{EE2D33E6-F988-4681-981C-EC2033A93C38}" type="presParOf" srcId="{5B84D867-4E03-45AA-AD4E-58EE3A0D3672}" destId="{3FDC0C15-6099-4D16-A486-C2172F5DD611}" srcOrd="0" destOrd="0" presId="urn:microsoft.com/office/officeart/2005/8/layout/orgChart1"/>
    <dgm:cxn modelId="{76FDC534-43BA-4A2A-BAEB-6C27FA6F4528}" type="presParOf" srcId="{3FDC0C15-6099-4D16-A486-C2172F5DD611}" destId="{5B248371-1423-4EF8-B4F8-00362905E4BA}" srcOrd="0" destOrd="0" presId="urn:microsoft.com/office/officeart/2005/8/layout/orgChart1"/>
    <dgm:cxn modelId="{B8C76075-D876-4E86-8236-67E096420A2C}" type="presParOf" srcId="{3FDC0C15-6099-4D16-A486-C2172F5DD611}" destId="{97E0F52E-779A-483E-8618-A8136EDD4085}" srcOrd="1" destOrd="0" presId="urn:microsoft.com/office/officeart/2005/8/layout/orgChart1"/>
    <dgm:cxn modelId="{60CE0EA7-E884-4E0F-A6E3-0FE50CF0B075}" type="presParOf" srcId="{5B84D867-4E03-45AA-AD4E-58EE3A0D3672}" destId="{C08B7850-39B6-4E20-ADB7-FF9587D422BF}" srcOrd="1" destOrd="0" presId="urn:microsoft.com/office/officeart/2005/8/layout/orgChart1"/>
    <dgm:cxn modelId="{390C5C0B-BE28-45B5-B750-1B0A03668E46}" type="presParOf" srcId="{5B84D867-4E03-45AA-AD4E-58EE3A0D3672}" destId="{AA3DCB98-7C33-4183-8652-8BA386905F47}" srcOrd="2" destOrd="0" presId="urn:microsoft.com/office/officeart/2005/8/layout/orgChart1"/>
    <dgm:cxn modelId="{7906F14A-D5F6-4DD7-B462-D009DB610EC5}" type="presParOf" srcId="{BD886C7E-755D-4471-8D7E-92C281DA7AC0}" destId="{DC98669B-9F0D-481A-9E75-1A84F047734D}" srcOrd="10" destOrd="0" presId="urn:microsoft.com/office/officeart/2005/8/layout/orgChart1"/>
    <dgm:cxn modelId="{827C22FD-C2B5-44AB-9990-75B4443E5BDF}" type="presParOf" srcId="{BD886C7E-755D-4471-8D7E-92C281DA7AC0}" destId="{2B060D51-AB64-42FD-A506-9B8DA24337B9}" srcOrd="11" destOrd="0" presId="urn:microsoft.com/office/officeart/2005/8/layout/orgChart1"/>
    <dgm:cxn modelId="{1D92CA0A-1CD8-4743-B725-2E91AD530039}" type="presParOf" srcId="{2B060D51-AB64-42FD-A506-9B8DA24337B9}" destId="{F0CDC21B-E6D4-417C-81B7-97C20F3FAFCA}" srcOrd="0" destOrd="0" presId="urn:microsoft.com/office/officeart/2005/8/layout/orgChart1"/>
    <dgm:cxn modelId="{81AFE2AB-EE49-45EB-8332-E63CD8FE4F61}" type="presParOf" srcId="{F0CDC21B-E6D4-417C-81B7-97C20F3FAFCA}" destId="{2D79F7FC-BDEC-4360-A40C-CBB3B6C03C18}" srcOrd="0" destOrd="0" presId="urn:microsoft.com/office/officeart/2005/8/layout/orgChart1"/>
    <dgm:cxn modelId="{BF05D00A-9C93-4929-B800-4A7A7767538F}" type="presParOf" srcId="{F0CDC21B-E6D4-417C-81B7-97C20F3FAFCA}" destId="{E9D8C835-044F-499F-A7C2-0163B1D2F1E1}" srcOrd="1" destOrd="0" presId="urn:microsoft.com/office/officeart/2005/8/layout/orgChart1"/>
    <dgm:cxn modelId="{47D16B0A-6F00-4BDF-8BA6-185A9C5E9E86}" type="presParOf" srcId="{2B060D51-AB64-42FD-A506-9B8DA24337B9}" destId="{C7907B3F-61A6-4DE1-9D75-23A8A5B918AE}" srcOrd="1" destOrd="0" presId="urn:microsoft.com/office/officeart/2005/8/layout/orgChart1"/>
    <dgm:cxn modelId="{2621536A-E3CB-4347-A5C1-EB266F0764F7}" type="presParOf" srcId="{2B060D51-AB64-42FD-A506-9B8DA24337B9}" destId="{C155BF12-F20B-4ECD-A78A-63FFDDB6543F}" srcOrd="2" destOrd="0" presId="urn:microsoft.com/office/officeart/2005/8/layout/orgChart1"/>
    <dgm:cxn modelId="{330E6283-DAF8-4E58-A6D5-E033D96817A4}" type="presParOf" srcId="{6CBC0560-3B8C-4B64-91D1-C89D06E478A5}" destId="{E1F917B7-58C3-42C4-8704-891B871ACE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8669B-9F0D-481A-9E75-1A84F047734D}">
      <dsp:nvSpPr>
        <dsp:cNvPr id="0" name=""/>
        <dsp:cNvSpPr/>
      </dsp:nvSpPr>
      <dsp:spPr>
        <a:xfrm>
          <a:off x="3515575" y="1487650"/>
          <a:ext cx="3015001" cy="209305"/>
        </a:xfrm>
        <a:custGeom>
          <a:avLst/>
          <a:gdLst/>
          <a:ahLst/>
          <a:cxnLst/>
          <a:rect l="0" t="0" r="0" b="0"/>
          <a:pathLst>
            <a:path>
              <a:moveTo>
                <a:pt x="0" y="0"/>
              </a:moveTo>
              <a:lnTo>
                <a:pt x="0" y="104652"/>
              </a:lnTo>
              <a:lnTo>
                <a:pt x="3015001" y="104652"/>
              </a:lnTo>
              <a:lnTo>
                <a:pt x="3015001" y="209305"/>
              </a:lnTo>
            </a:path>
          </a:pathLst>
        </a:custGeom>
        <a:noFill/>
        <a:ln w="12700" cap="flat" cmpd="sng" algn="ctr">
          <a:solidFill>
            <a:schemeClr val="tx1"/>
          </a:solidFill>
          <a:prstDash val="solid"/>
        </a:ln>
        <a:effectLst>
          <a:outerShdw blurRad="50800" dist="38100" dir="8100000" algn="tr" rotWithShape="0">
            <a:prstClr val="black">
              <a:alpha val="40000"/>
            </a:prstClr>
          </a:outerShdw>
        </a:effectLst>
      </dsp:spPr>
      <dsp:style>
        <a:lnRef idx="1">
          <a:schemeClr val="dk1"/>
        </a:lnRef>
        <a:fillRef idx="0">
          <a:schemeClr val="dk1"/>
        </a:fillRef>
        <a:effectRef idx="0">
          <a:schemeClr val="dk1"/>
        </a:effectRef>
        <a:fontRef idx="minor">
          <a:schemeClr val="tx1"/>
        </a:fontRef>
      </dsp:style>
    </dsp:sp>
    <dsp:sp modelId="{79EB8220-F97C-4E67-A092-1FB4AA9A1B21}">
      <dsp:nvSpPr>
        <dsp:cNvPr id="0" name=""/>
        <dsp:cNvSpPr/>
      </dsp:nvSpPr>
      <dsp:spPr>
        <a:xfrm>
          <a:off x="3515575" y="1487650"/>
          <a:ext cx="1809001" cy="209305"/>
        </a:xfrm>
        <a:custGeom>
          <a:avLst/>
          <a:gdLst/>
          <a:ahLst/>
          <a:cxnLst/>
          <a:rect l="0" t="0" r="0" b="0"/>
          <a:pathLst>
            <a:path>
              <a:moveTo>
                <a:pt x="0" y="0"/>
              </a:moveTo>
              <a:lnTo>
                <a:pt x="0" y="104652"/>
              </a:lnTo>
              <a:lnTo>
                <a:pt x="1809001" y="104652"/>
              </a:lnTo>
              <a:lnTo>
                <a:pt x="1809001" y="209305"/>
              </a:lnTo>
            </a:path>
          </a:pathLst>
        </a:custGeom>
        <a:noFill/>
        <a:ln w="12700" cap="flat" cmpd="sng" algn="ctr">
          <a:solidFill>
            <a:schemeClr val="tx1"/>
          </a:solidFill>
          <a:prstDash val="solid"/>
        </a:ln>
        <a:effectLst>
          <a:outerShdw blurRad="50800" dist="38100" dir="8100000" algn="tr" rotWithShape="0">
            <a:prstClr val="black">
              <a:alpha val="40000"/>
            </a:prstClr>
          </a:outerShdw>
        </a:effectLst>
      </dsp:spPr>
      <dsp:style>
        <a:lnRef idx="1">
          <a:schemeClr val="dk1"/>
        </a:lnRef>
        <a:fillRef idx="0">
          <a:schemeClr val="dk1"/>
        </a:fillRef>
        <a:effectRef idx="0">
          <a:schemeClr val="dk1"/>
        </a:effectRef>
        <a:fontRef idx="minor">
          <a:schemeClr val="tx1"/>
        </a:fontRef>
      </dsp:style>
    </dsp:sp>
    <dsp:sp modelId="{59717A6A-3E92-4E15-87D5-EBBAD8F8F4B5}">
      <dsp:nvSpPr>
        <dsp:cNvPr id="0" name=""/>
        <dsp:cNvSpPr/>
      </dsp:nvSpPr>
      <dsp:spPr>
        <a:xfrm>
          <a:off x="3515575" y="1487650"/>
          <a:ext cx="603000" cy="209305"/>
        </a:xfrm>
        <a:custGeom>
          <a:avLst/>
          <a:gdLst/>
          <a:ahLst/>
          <a:cxnLst/>
          <a:rect l="0" t="0" r="0" b="0"/>
          <a:pathLst>
            <a:path>
              <a:moveTo>
                <a:pt x="0" y="0"/>
              </a:moveTo>
              <a:lnTo>
                <a:pt x="0" y="104652"/>
              </a:lnTo>
              <a:lnTo>
                <a:pt x="603000" y="104652"/>
              </a:lnTo>
              <a:lnTo>
                <a:pt x="603000" y="209305"/>
              </a:lnTo>
            </a:path>
          </a:pathLst>
        </a:custGeom>
        <a:no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0">
          <a:scrgbClr r="0" g="0" b="0"/>
        </a:fillRef>
        <a:effectRef idx="0">
          <a:scrgbClr r="0" g="0" b="0"/>
        </a:effectRef>
        <a:fontRef idx="minor"/>
      </dsp:style>
    </dsp:sp>
    <dsp:sp modelId="{E5E61796-E174-4A15-8250-70D9C1DFEA8D}">
      <dsp:nvSpPr>
        <dsp:cNvPr id="0" name=""/>
        <dsp:cNvSpPr/>
      </dsp:nvSpPr>
      <dsp:spPr>
        <a:xfrm>
          <a:off x="2912575" y="1487650"/>
          <a:ext cx="603000" cy="209305"/>
        </a:xfrm>
        <a:custGeom>
          <a:avLst/>
          <a:gdLst/>
          <a:ahLst/>
          <a:cxnLst/>
          <a:rect l="0" t="0" r="0" b="0"/>
          <a:pathLst>
            <a:path>
              <a:moveTo>
                <a:pt x="603000" y="0"/>
              </a:moveTo>
              <a:lnTo>
                <a:pt x="603000" y="104652"/>
              </a:lnTo>
              <a:lnTo>
                <a:pt x="0" y="104652"/>
              </a:lnTo>
              <a:lnTo>
                <a:pt x="0" y="209305"/>
              </a:lnTo>
            </a:path>
          </a:pathLst>
        </a:custGeom>
        <a:no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0">
          <a:scrgbClr r="0" g="0" b="0"/>
        </a:fillRef>
        <a:effectRef idx="0">
          <a:scrgbClr r="0" g="0" b="0"/>
        </a:effectRef>
        <a:fontRef idx="minor"/>
      </dsp:style>
    </dsp:sp>
    <dsp:sp modelId="{405C357D-037F-4850-9517-1F388B4FA703}">
      <dsp:nvSpPr>
        <dsp:cNvPr id="0" name=""/>
        <dsp:cNvSpPr/>
      </dsp:nvSpPr>
      <dsp:spPr>
        <a:xfrm>
          <a:off x="1706574" y="1487650"/>
          <a:ext cx="1809001" cy="209305"/>
        </a:xfrm>
        <a:custGeom>
          <a:avLst/>
          <a:gdLst/>
          <a:ahLst/>
          <a:cxnLst/>
          <a:rect l="0" t="0" r="0" b="0"/>
          <a:pathLst>
            <a:path>
              <a:moveTo>
                <a:pt x="1809001" y="0"/>
              </a:moveTo>
              <a:lnTo>
                <a:pt x="1809001" y="104652"/>
              </a:lnTo>
              <a:lnTo>
                <a:pt x="0" y="104652"/>
              </a:lnTo>
              <a:lnTo>
                <a:pt x="0" y="209305"/>
              </a:lnTo>
            </a:path>
          </a:pathLst>
        </a:custGeom>
        <a:no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0">
          <a:scrgbClr r="0" g="0" b="0"/>
        </a:fillRef>
        <a:effectRef idx="0">
          <a:scrgbClr r="0" g="0" b="0"/>
        </a:effectRef>
        <a:fontRef idx="minor"/>
      </dsp:style>
    </dsp:sp>
    <dsp:sp modelId="{FF2744E5-43DE-4F62-B781-C8A8F29E30A5}">
      <dsp:nvSpPr>
        <dsp:cNvPr id="0" name=""/>
        <dsp:cNvSpPr/>
      </dsp:nvSpPr>
      <dsp:spPr>
        <a:xfrm>
          <a:off x="500573" y="1487650"/>
          <a:ext cx="3015001" cy="209305"/>
        </a:xfrm>
        <a:custGeom>
          <a:avLst/>
          <a:gdLst/>
          <a:ahLst/>
          <a:cxnLst/>
          <a:rect l="0" t="0" r="0" b="0"/>
          <a:pathLst>
            <a:path>
              <a:moveTo>
                <a:pt x="3015001" y="0"/>
              </a:moveTo>
              <a:lnTo>
                <a:pt x="3015001" y="104652"/>
              </a:lnTo>
              <a:lnTo>
                <a:pt x="0" y="104652"/>
              </a:lnTo>
              <a:lnTo>
                <a:pt x="0" y="209305"/>
              </a:lnTo>
            </a:path>
          </a:pathLst>
        </a:custGeom>
        <a:noFill/>
        <a:ln w="12700" cap="flat" cmpd="sng" algn="ctr">
          <a:solidFill>
            <a:schemeClr val="tx1"/>
          </a:solidFill>
          <a:prstDash val="solid"/>
        </a:ln>
        <a:effectLst>
          <a:outerShdw blurRad="50800" dist="38100" dir="8100000" algn="tr" rotWithShape="0">
            <a:prstClr val="black">
              <a:alpha val="40000"/>
            </a:prstClr>
          </a:outerShdw>
        </a:effectLst>
      </dsp:spPr>
      <dsp:style>
        <a:lnRef idx="1">
          <a:schemeClr val="dk1"/>
        </a:lnRef>
        <a:fillRef idx="0">
          <a:schemeClr val="dk1"/>
        </a:fillRef>
        <a:effectRef idx="0">
          <a:schemeClr val="dk1"/>
        </a:effectRef>
        <a:fontRef idx="minor">
          <a:schemeClr val="tx1"/>
        </a:fontRef>
      </dsp:style>
    </dsp:sp>
    <dsp:sp modelId="{011BE49A-2105-4010-80F6-470BDFE85A10}">
      <dsp:nvSpPr>
        <dsp:cNvPr id="0" name=""/>
        <dsp:cNvSpPr/>
      </dsp:nvSpPr>
      <dsp:spPr>
        <a:xfrm>
          <a:off x="3017228" y="989302"/>
          <a:ext cx="996694" cy="498347"/>
        </a:xfrm>
        <a:prstGeom prst="rect">
          <a:avLst/>
        </a:prstGeom>
        <a:solidFill>
          <a:schemeClr val="accent2">
            <a:lumMod val="50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dirty="0">
              <a:solidFill>
                <a:schemeClr val="bg1"/>
              </a:solidFill>
              <a:latin typeface="Arial" panose="020B0604020202020204" pitchFamily="34" charset="0"/>
              <a:cs typeface="Arial" panose="020B0604020202020204" pitchFamily="34" charset="0"/>
            </a:rPr>
            <a:t>INTEGRANTES DEL SISTEMA MUNICIPAL DE MEJORA REGU.</a:t>
          </a:r>
        </a:p>
      </dsp:txBody>
      <dsp:txXfrm>
        <a:off x="3017228" y="989302"/>
        <a:ext cx="996694" cy="498347"/>
      </dsp:txXfrm>
    </dsp:sp>
    <dsp:sp modelId="{6A8C3D7A-A3FD-4AD6-9D66-67B1B6031765}">
      <dsp:nvSpPr>
        <dsp:cNvPr id="0" name=""/>
        <dsp:cNvSpPr/>
      </dsp:nvSpPr>
      <dsp:spPr>
        <a:xfrm>
          <a:off x="2226"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dirty="0">
              <a:solidFill>
                <a:sysClr val="windowText" lastClr="000000"/>
              </a:solidFill>
              <a:latin typeface="Arial" panose="020B0604020202020204" pitchFamily="34" charset="0"/>
              <a:cs typeface="Arial" panose="020B0604020202020204" pitchFamily="34" charset="0"/>
            </a:rPr>
            <a:t>CONSEJO CIUDADANO MUNICIPAL EN MEJORA REGU.</a:t>
          </a:r>
        </a:p>
      </dsp:txBody>
      <dsp:txXfrm>
        <a:off x="2226" y="1696955"/>
        <a:ext cx="996694" cy="498347"/>
      </dsp:txXfrm>
    </dsp:sp>
    <dsp:sp modelId="{F23189B0-4AD6-48DE-9378-2905C52F9AE4}">
      <dsp:nvSpPr>
        <dsp:cNvPr id="0" name=""/>
        <dsp:cNvSpPr/>
      </dsp:nvSpPr>
      <dsp:spPr>
        <a:xfrm>
          <a:off x="1208226"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a:solidFill>
                <a:sysClr val="windowText" lastClr="000000"/>
              </a:solidFill>
              <a:latin typeface="Arial" panose="020B0604020202020204" pitchFamily="34" charset="0"/>
              <a:cs typeface="Arial" panose="020B0604020202020204" pitchFamily="34" charset="0"/>
            </a:rPr>
            <a:t>COMITE MUNICIPAL DE MEJORA REGULATORIA</a:t>
          </a:r>
        </a:p>
      </dsp:txBody>
      <dsp:txXfrm>
        <a:off x="1208226" y="1696955"/>
        <a:ext cx="996694" cy="498347"/>
      </dsp:txXfrm>
    </dsp:sp>
    <dsp:sp modelId="{F3B91FFC-4B70-43F4-8664-3AFE3E597B03}">
      <dsp:nvSpPr>
        <dsp:cNvPr id="0" name=""/>
        <dsp:cNvSpPr/>
      </dsp:nvSpPr>
      <dsp:spPr>
        <a:xfrm>
          <a:off x="2414227"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dirty="0">
              <a:solidFill>
                <a:sysClr val="windowText" lastClr="000000"/>
              </a:solidFill>
              <a:latin typeface="Arial" panose="020B0604020202020204" pitchFamily="34" charset="0"/>
              <a:cs typeface="Arial" panose="020B0604020202020204" pitchFamily="34" charset="0"/>
            </a:rPr>
            <a:t>ESTRATEGIA NACIONAL DE MEJORA REGULATORIA</a:t>
          </a:r>
        </a:p>
      </dsp:txBody>
      <dsp:txXfrm>
        <a:off x="2414227" y="1696955"/>
        <a:ext cx="996694" cy="498347"/>
      </dsp:txXfrm>
    </dsp:sp>
    <dsp:sp modelId="{53FC4ECB-5989-49AF-AA40-810B71E1F606}">
      <dsp:nvSpPr>
        <dsp:cNvPr id="0" name=""/>
        <dsp:cNvSpPr/>
      </dsp:nvSpPr>
      <dsp:spPr>
        <a:xfrm>
          <a:off x="3620228"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ysClr val="windowText" lastClr="000000"/>
              </a:solidFill>
              <a:latin typeface="Arial" panose="020B0604020202020204" pitchFamily="34" charset="0"/>
              <a:cs typeface="Arial" panose="020B0604020202020204" pitchFamily="34" charset="0"/>
            </a:rPr>
            <a:t> </a:t>
          </a:r>
          <a:r>
            <a:rPr lang="es-MX" sz="800" kern="1200" dirty="0">
              <a:solidFill>
                <a:sysClr val="windowText" lastClr="000000"/>
              </a:solidFill>
              <a:latin typeface="Arial" panose="020B0604020202020204" pitchFamily="34" charset="0"/>
              <a:cs typeface="Arial" panose="020B0604020202020204" pitchFamily="34" charset="0"/>
            </a:rPr>
            <a:t>SISTEMA MUNICIPAL DE MEJORA REGULATORIA</a:t>
          </a:r>
        </a:p>
      </dsp:txBody>
      <dsp:txXfrm>
        <a:off x="3620228" y="1696955"/>
        <a:ext cx="996694" cy="498347"/>
      </dsp:txXfrm>
    </dsp:sp>
    <dsp:sp modelId="{5B248371-1423-4EF8-B4F8-00362905E4BA}">
      <dsp:nvSpPr>
        <dsp:cNvPr id="0" name=""/>
        <dsp:cNvSpPr/>
      </dsp:nvSpPr>
      <dsp:spPr>
        <a:xfrm>
          <a:off x="4826229"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dirty="0">
              <a:solidFill>
                <a:sysClr val="windowText" lastClr="000000"/>
              </a:solidFill>
              <a:latin typeface="Arial" panose="020B0604020202020204" pitchFamily="34" charset="0"/>
              <a:cs typeface="Arial" panose="020B0604020202020204" pitchFamily="34" charset="0"/>
            </a:rPr>
            <a:t>SUJETOS OBLIGADOS</a:t>
          </a:r>
        </a:p>
      </dsp:txBody>
      <dsp:txXfrm>
        <a:off x="4826229" y="1696955"/>
        <a:ext cx="996694" cy="498347"/>
      </dsp:txXfrm>
    </dsp:sp>
    <dsp:sp modelId="{2D79F7FC-BDEC-4360-A40C-CBB3B6C03C18}">
      <dsp:nvSpPr>
        <dsp:cNvPr id="0" name=""/>
        <dsp:cNvSpPr/>
      </dsp:nvSpPr>
      <dsp:spPr>
        <a:xfrm>
          <a:off x="6032229" y="1696955"/>
          <a:ext cx="996694" cy="498347"/>
        </a:xfrm>
        <a:prstGeom prst="rect">
          <a:avLst/>
        </a:prstGeom>
        <a:solidFill>
          <a:schemeClr val="bg2">
            <a:lumMod val="75000"/>
          </a:schemeClr>
        </a:solidFill>
        <a:ln w="15875"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ysClr val="windowText" lastClr="000000"/>
              </a:solidFill>
              <a:latin typeface="Arial" panose="020B0604020202020204" pitchFamily="34" charset="0"/>
              <a:cs typeface="Arial" panose="020B0604020202020204" pitchFamily="34" charset="0"/>
            </a:rPr>
            <a:t> </a:t>
          </a:r>
          <a:r>
            <a:rPr lang="es-MX" sz="800" kern="1200" dirty="0">
              <a:solidFill>
                <a:sysClr val="windowText" lastClr="000000"/>
              </a:solidFill>
              <a:latin typeface="Arial" panose="020B0604020202020204" pitchFamily="34" charset="0"/>
              <a:cs typeface="Arial" panose="020B0604020202020204" pitchFamily="34" charset="0"/>
            </a:rPr>
            <a:t>ENCUESTAS E INDICADORES DE EVALUACION</a:t>
          </a:r>
          <a:endParaRPr lang="es-MX" sz="1000" kern="1200" dirty="0">
            <a:solidFill>
              <a:sysClr val="windowText" lastClr="000000"/>
            </a:solidFill>
            <a:latin typeface="Arial" panose="020B0604020202020204" pitchFamily="34" charset="0"/>
            <a:cs typeface="Arial" panose="020B0604020202020204" pitchFamily="34" charset="0"/>
          </a:endParaRPr>
        </a:p>
      </dsp:txBody>
      <dsp:txXfrm>
        <a:off x="6032229" y="1696955"/>
        <a:ext cx="996694" cy="4983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27T17:11:32.131"/>
    </inkml:context>
    <inkml:brush xml:id="br0">
      <inkml:brushProperty name="width" value="0.05292" units="cm"/>
      <inkml:brushProperty name="height" value="0.05292" units="cm"/>
      <inkml:brushProperty name="color" value="#FFFF00"/>
    </inkml:brush>
  </inkml:definitions>
  <inkml:trace contextRef="#ctx0" brushRef="#br0">1374 15262 0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27T17:11:24.277"/>
    </inkml:context>
    <inkml:brush xml:id="br0">
      <inkml:brushProperty name="width" value="0.05292" units="cm"/>
      <inkml:brushProperty name="height" value="0.05292" units="cm"/>
      <inkml:brushProperty name="color" value="#FFFF00"/>
    </inkml:brush>
  </inkml:definitions>
  <inkml:trace contextRef="#ctx0" brushRef="#br0">18850 17079 0</inkml:trace>
  <inkml:trace contextRef="#ctx0" brushRef="#br0" timeOffset="928">18717 16857 0</inkml:trace>
  <inkml:trace contextRef="#ctx0" brushRef="#br0" timeOffset="1840">14752 16636 0,'-22'0'16,"0"0"-1,-1 0-8,1 0 0,0-22 9,0 22 3,0 0-12,0 0 2,-23-23-4,23 23 12,-22 0-8,0 0-2,22 0 2,-1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0BD85-D152-423E-8934-95ECEE10C5C5}" type="datetimeFigureOut">
              <a:rPr lang="es-MX" smtClean="0"/>
              <a:t>19/07/2023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871B-D578-4E0E-820D-561E8F6A73AA}" type="slidenum">
              <a:rPr lang="es-MX" smtClean="0"/>
              <a:t>‹Nº›</a:t>
            </a:fld>
            <a:endParaRPr lang="es-MX"/>
          </a:p>
        </p:txBody>
      </p:sp>
    </p:spTree>
    <p:extLst>
      <p:ext uri="{BB962C8B-B14F-4D97-AF65-F5344CB8AC3E}">
        <p14:creationId xmlns:p14="http://schemas.microsoft.com/office/powerpoint/2010/main" val="283134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29723C-4C2C-4EE8-B943-EFCD5C14ACAE}" type="datetime1">
              <a:rPr lang="es-MX" smtClean="0"/>
              <a:t>19/07/2023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02E096A-B7B8-4787-9B48-14BF9873F2B8}"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34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B2CA5A-B488-422A-B635-DCDEEE271C61}" type="datetime1">
              <a:rPr lang="es-MX" smtClean="0"/>
              <a:t>19/07/2023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31524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1F1073-31F4-49F9-9944-C209AF32ECD8}" type="datetime1">
              <a:rPr lang="es-MX" smtClean="0"/>
              <a:t>19/07/2023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324593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31014D-9B29-47A0-9861-DE6843227BD3}" type="datetime1">
              <a:rPr lang="es-MX" smtClean="0"/>
              <a:t>19/07/2023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411099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5B8CCB-C94B-44C7-B79D-21C6A8BC206B}" type="datetime1">
              <a:rPr lang="es-MX" smtClean="0"/>
              <a:t>19/07/2023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02E096A-B7B8-4787-9B48-14BF9873F2B8}"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18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1804D7-852A-413C-871C-383F4DCB5C19}" type="datetime1">
              <a:rPr lang="es-MX" smtClean="0"/>
              <a:t>19/07/2023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180012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89F312-8C3A-4460-AB1B-4B76453AC4BE}" type="datetime1">
              <a:rPr lang="es-MX" smtClean="0"/>
              <a:t>19/07/2023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336667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A32A29-D441-4C98-8762-61DD4C9FA529}" type="datetime1">
              <a:rPr lang="es-MX" smtClean="0"/>
              <a:t>19/07/2023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377050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A41B8F-0182-4462-A66E-94759BA183E0}" type="datetime1">
              <a:rPr lang="es-MX" smtClean="0"/>
              <a:t>19/07/2023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19012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2E5601-BFDE-4D34-9D17-96E965DE1DD1}" type="datetime1">
              <a:rPr lang="es-MX" smtClean="0"/>
              <a:t>19/07/2023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2E096A-B7B8-4787-9B48-14BF9873F2B8}" type="slidenum">
              <a:rPr lang="es-MX" smtClean="0"/>
              <a:t>‹Nº›</a:t>
            </a:fld>
            <a:endParaRPr lang="es-MX"/>
          </a:p>
        </p:txBody>
      </p:sp>
    </p:spTree>
    <p:extLst>
      <p:ext uri="{BB962C8B-B14F-4D97-AF65-F5344CB8AC3E}">
        <p14:creationId xmlns:p14="http://schemas.microsoft.com/office/powerpoint/2010/main" val="250939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685F02-A4D3-4B51-8A27-ACEA1741B368}" type="datetime1">
              <a:rPr lang="es-MX" smtClean="0"/>
              <a:t>19/07/2023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02E096A-B7B8-4787-9B48-14BF9873F2B8}" type="slidenum">
              <a:rPr lang="es-MX" smtClean="0"/>
              <a:t>‹Nº›</a:t>
            </a:fld>
            <a:endParaRPr lang="es-MX"/>
          </a:p>
        </p:txBody>
      </p:sp>
    </p:spTree>
    <p:extLst>
      <p:ext uri="{BB962C8B-B14F-4D97-AF65-F5344CB8AC3E}">
        <p14:creationId xmlns:p14="http://schemas.microsoft.com/office/powerpoint/2010/main" val="93826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87EAA9-F44F-4DA4-9E7F-8983CC1D094A}" type="datetime1">
              <a:rPr lang="es-MX" smtClean="0"/>
              <a:t>19/07/2023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2E096A-B7B8-4787-9B48-14BF9873F2B8}"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07484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bretuempresa.generalescobredo.gob.m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F53C5-079F-56A1-1AC1-E5EB9E4133AA}"/>
              </a:ext>
            </a:extLst>
          </p:cNvPr>
          <p:cNvSpPr>
            <a:spLocks noGrp="1"/>
          </p:cNvSpPr>
          <p:nvPr>
            <p:ph type="ctrTitle"/>
          </p:nvPr>
        </p:nvSpPr>
        <p:spPr>
          <a:xfrm>
            <a:off x="1100051" y="2969702"/>
            <a:ext cx="10058400" cy="805343"/>
          </a:xfrm>
        </p:spPr>
        <p:txBody>
          <a:bodyPr>
            <a:noAutofit/>
          </a:bodyPr>
          <a:lstStyle/>
          <a:p>
            <a:pPr algn="ctr"/>
            <a:r>
              <a:rPr lang="es-MX" sz="1800" b="1" dirty="0">
                <a:latin typeface="Arial" panose="020B0604020202020204" pitchFamily="34" charset="0"/>
                <a:ea typeface="Verdana" panose="020B0604030504040204" pitchFamily="34" charset="0"/>
                <a:cs typeface="Arial" panose="020B0604020202020204" pitchFamily="34" charset="0"/>
              </a:rPr>
              <a:t>PLAN ESTRATEGICO PARA LA MEJORA REGULATORIA Y SIMPLIFICACION ADMINISTRATIVA</a:t>
            </a:r>
          </a:p>
        </p:txBody>
      </p:sp>
      <p:sp>
        <p:nvSpPr>
          <p:cNvPr id="3" name="Subtítulo 2">
            <a:extLst>
              <a:ext uri="{FF2B5EF4-FFF2-40B4-BE49-F238E27FC236}">
                <a16:creationId xmlns:a16="http://schemas.microsoft.com/office/drawing/2014/main" id="{443F5360-37B8-6F99-5BEF-24BA1C53F6A6}"/>
              </a:ext>
            </a:extLst>
          </p:cNvPr>
          <p:cNvSpPr>
            <a:spLocks noGrp="1"/>
          </p:cNvSpPr>
          <p:nvPr>
            <p:ph type="subTitle" idx="1"/>
          </p:nvPr>
        </p:nvSpPr>
        <p:spPr>
          <a:xfrm>
            <a:off x="1100051" y="3850547"/>
            <a:ext cx="10058400" cy="1748073"/>
          </a:xfrm>
        </p:spPr>
        <p:txBody>
          <a:bodyPr>
            <a:normAutofit/>
          </a:bodyPr>
          <a:lstStyle/>
          <a:p>
            <a:pPr algn="ctr"/>
            <a:r>
              <a:rPr lang="es-MX" sz="1100" b="1" dirty="0">
                <a:solidFill>
                  <a:schemeClr val="tx1"/>
                </a:solidFill>
                <a:latin typeface="Arial" panose="020B0604020202020204" pitchFamily="34" charset="0"/>
                <a:cs typeface="Arial" panose="020B0604020202020204" pitchFamily="34" charset="0"/>
              </a:rPr>
              <a:t>ADMINISTRACION MUNICIPAL DE GENERAL ESCOBEDO NUEVO LEÓN 2021-2024</a:t>
            </a:r>
          </a:p>
          <a:p>
            <a:pPr algn="ctr"/>
            <a:endParaRPr lang="es-MX" sz="1100" b="1"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891723C-808C-B881-15D2-1B9B58232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302" y="1084277"/>
            <a:ext cx="1530749" cy="1635853"/>
          </a:xfrm>
          <a:prstGeom prst="rect">
            <a:avLst/>
          </a:prstGeom>
        </p:spPr>
      </p:pic>
      <p:sp>
        <p:nvSpPr>
          <p:cNvPr id="4" name="Marcador de número de diapositiva 3">
            <a:extLst>
              <a:ext uri="{FF2B5EF4-FFF2-40B4-BE49-F238E27FC236}">
                <a16:creationId xmlns:a16="http://schemas.microsoft.com/office/drawing/2014/main" id="{A4C5A151-8012-2F72-BEFC-378DFA9A2BB0}"/>
              </a:ext>
            </a:extLst>
          </p:cNvPr>
          <p:cNvSpPr>
            <a:spLocks noGrp="1"/>
          </p:cNvSpPr>
          <p:nvPr>
            <p:ph type="sldNum" sz="quarter" idx="12"/>
          </p:nvPr>
        </p:nvSpPr>
        <p:spPr/>
        <p:txBody>
          <a:bodyPr/>
          <a:lstStyle/>
          <a:p>
            <a:fld id="{A02E096A-B7B8-4787-9B48-14BF9873F2B8}" type="slidenum">
              <a:rPr lang="es-MX" smtClean="0"/>
              <a:t>1</a:t>
            </a:fld>
            <a:endParaRPr lang="es-MX"/>
          </a:p>
        </p:txBody>
      </p:sp>
      <p:sp>
        <p:nvSpPr>
          <p:cNvPr id="6" name="CuadroTexto 5">
            <a:extLst>
              <a:ext uri="{FF2B5EF4-FFF2-40B4-BE49-F238E27FC236}">
                <a16:creationId xmlns:a16="http://schemas.microsoft.com/office/drawing/2014/main" id="{8BA60FAA-8F4A-3FD6-79E9-F425A561A302}"/>
              </a:ext>
            </a:extLst>
          </p:cNvPr>
          <p:cNvSpPr txBox="1"/>
          <p:nvPr/>
        </p:nvSpPr>
        <p:spPr>
          <a:xfrm>
            <a:off x="172528" y="6035879"/>
            <a:ext cx="5322498" cy="253916"/>
          </a:xfrm>
          <a:prstGeom prst="rect">
            <a:avLst/>
          </a:prstGeom>
          <a:noFill/>
        </p:spPr>
        <p:txBody>
          <a:bodyPr wrap="square" rtlCol="0">
            <a:spAutoFit/>
          </a:bodyPr>
          <a:lstStyle/>
          <a:p>
            <a:r>
              <a:rPr lang="es-MX" sz="1050" dirty="0"/>
              <a:t>SECRETARIA DE DESARROLLO ECONOMICO / DIRECCION DE MEJORA REGULATORIA</a:t>
            </a:r>
          </a:p>
        </p:txBody>
      </p:sp>
    </p:spTree>
    <p:extLst>
      <p:ext uri="{BB962C8B-B14F-4D97-AF65-F5344CB8AC3E}">
        <p14:creationId xmlns:p14="http://schemas.microsoft.com/office/powerpoint/2010/main" val="40867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4F52C-FB69-6EF9-483A-DA72078861D2}"/>
              </a:ext>
            </a:extLst>
          </p:cNvPr>
          <p:cNvSpPr>
            <a:spLocks noGrp="1"/>
          </p:cNvSpPr>
          <p:nvPr>
            <p:ph type="title"/>
          </p:nvPr>
        </p:nvSpPr>
        <p:spPr/>
        <p:txBody>
          <a:bodyPr>
            <a:normAutofit/>
          </a:bodyPr>
          <a:lstStyle/>
          <a:p>
            <a:pPr algn="ctr"/>
            <a:r>
              <a:rPr lang="es-MX" sz="2400" b="1" dirty="0"/>
              <a:t>III.- EL SISTEMA NACIONAL DE MEJORA REGULATORIA : </a:t>
            </a:r>
            <a:r>
              <a:rPr lang="es-MX" sz="2000" b="1" dirty="0"/>
              <a:t>Recomendaciones OCDE (12)</a:t>
            </a:r>
          </a:p>
        </p:txBody>
      </p:sp>
      <p:sp>
        <p:nvSpPr>
          <p:cNvPr id="3" name="Marcador de contenido 2">
            <a:extLst>
              <a:ext uri="{FF2B5EF4-FFF2-40B4-BE49-F238E27FC236}">
                <a16:creationId xmlns:a16="http://schemas.microsoft.com/office/drawing/2014/main" id="{727CD883-86F3-60C5-12E7-E47778666D0E}"/>
              </a:ext>
            </a:extLst>
          </p:cNvPr>
          <p:cNvSpPr>
            <a:spLocks noGrp="1"/>
          </p:cNvSpPr>
          <p:nvPr>
            <p:ph idx="1"/>
          </p:nvPr>
        </p:nvSpPr>
        <p:spPr/>
        <p:txBody>
          <a:bodyPr>
            <a:normAutofit/>
          </a:bodyPr>
          <a:lstStyle/>
          <a:p>
            <a:endParaRPr lang="es-MX" sz="1200" b="1" dirty="0"/>
          </a:p>
          <a:p>
            <a:r>
              <a:rPr lang="es-MX" sz="800" b="1" dirty="0"/>
              <a:t>Recomendación No. 1.- </a:t>
            </a:r>
            <a:r>
              <a:rPr lang="es-MX" sz="800" dirty="0"/>
              <a:t>Comprometer al mas alto nivel político, una política expresa de Gobierno Completo para la calidad regulatoria  </a:t>
            </a:r>
          </a:p>
          <a:p>
            <a:r>
              <a:rPr lang="es-MX" sz="800" b="1" dirty="0"/>
              <a:t>Recomendación  No. 2.- </a:t>
            </a:r>
            <a:r>
              <a:rPr lang="es-MX" sz="800" dirty="0"/>
              <a:t>Contar con los principios de Gobierno Abierto, utilizando como base la transparencia y participación en el proceso regulatorio para asegurar el interés publico </a:t>
            </a:r>
          </a:p>
          <a:p>
            <a:r>
              <a:rPr lang="es-MX" sz="800" b="1" dirty="0"/>
              <a:t>Recomendación No. 3.- </a:t>
            </a:r>
            <a:r>
              <a:rPr lang="es-MX" sz="800" dirty="0"/>
              <a:t>Establecer mecanismos e instituciones para supervisar continuamente, los objetivos y procedimientos de la política regulatoria, así como fomentar la calidad en las Regulaciones. </a:t>
            </a:r>
          </a:p>
          <a:p>
            <a:r>
              <a:rPr lang="es-MX" sz="800" b="1" dirty="0"/>
              <a:t>Recomendación No.4.- </a:t>
            </a:r>
            <a:r>
              <a:rPr lang="es-MX" sz="800" dirty="0"/>
              <a:t>Implementar la política del Análisis del  Impacto Regulatorio (AIR), en las primeras etapas del diseño de las Regulaciones </a:t>
            </a:r>
          </a:p>
          <a:p>
            <a:r>
              <a:rPr lang="es-MX" sz="800" b="1" dirty="0"/>
              <a:t>Recomendación No. 5.- </a:t>
            </a:r>
            <a:r>
              <a:rPr lang="es-MX" sz="800" dirty="0"/>
              <a:t>Revisar Continuamente el Acervo Regulatorio, poniendo a consideración Costo Vs Beneficio, afín de que las regulaciones se encuentren actualizadas </a:t>
            </a:r>
          </a:p>
          <a:p>
            <a:r>
              <a:rPr lang="es-MX" sz="800" b="1" dirty="0"/>
              <a:t>Recomendación No. 6.- </a:t>
            </a:r>
            <a:r>
              <a:rPr lang="es-MX" sz="800" dirty="0"/>
              <a:t>Realizar en forma periódica informes del desempeño de la política regulatoria, los programas de reforma y de las autoridades publicas encargadas de aplicar las regulaciones </a:t>
            </a:r>
          </a:p>
          <a:p>
            <a:r>
              <a:rPr lang="es-MX" sz="800" b="1" dirty="0"/>
              <a:t>Recomendación No. 7.- </a:t>
            </a:r>
            <a:r>
              <a:rPr lang="es-MX" sz="800" dirty="0"/>
              <a:t>Desarrollar una política congruente que infunda confianza a la ciudadanía contemplando las funciones de las entidades regulatorias, sus criterios objetivos, imparciales y coherentes, sin conflicto de intereses.</a:t>
            </a:r>
          </a:p>
          <a:p>
            <a:r>
              <a:rPr lang="es-MX" sz="800" b="1" dirty="0"/>
              <a:t>Recomendación No. 8.- </a:t>
            </a:r>
            <a:r>
              <a:rPr lang="es-MX" sz="800" dirty="0"/>
              <a:t>Asegurar la efectividad de los Sistemas, para revisar legalidad en las decisiones que toman los órganos facultados para emitir sanciones en el ámbito regulatorio </a:t>
            </a:r>
          </a:p>
          <a:p>
            <a:r>
              <a:rPr lang="es-MX" sz="800" b="1" dirty="0"/>
              <a:t>Recomendación No. 9.- </a:t>
            </a:r>
            <a:r>
              <a:rPr lang="es-MX" sz="800" dirty="0"/>
              <a:t>Aplicar evaluaciones, gestión y estrategias para comunicar riesgos en el diseño e implementación en las regulaciones </a:t>
            </a:r>
          </a:p>
          <a:p>
            <a:r>
              <a:rPr lang="es-MX" sz="800" b="1" dirty="0"/>
              <a:t>Recomendación No. 10.- </a:t>
            </a:r>
            <a:r>
              <a:rPr lang="es-MX" sz="800" dirty="0"/>
              <a:t>Coordinación en los diferentes niveles de gobierno para fomentarla coherencia y prevenir conflictos entre regulaciones.</a:t>
            </a:r>
          </a:p>
          <a:p>
            <a:r>
              <a:rPr lang="es-MX" sz="800" b="1" dirty="0"/>
              <a:t>Recomendación No. 11.- </a:t>
            </a:r>
            <a:r>
              <a:rPr lang="es-MX" sz="800" dirty="0"/>
              <a:t>Impulsar el desarrollo de capacidades y el desempeño de la gestión regulatoria, en los ordenes Sub Nacionales del gobierno (Municipios)</a:t>
            </a:r>
          </a:p>
          <a:p>
            <a:r>
              <a:rPr lang="es-MX" sz="800" b="1" dirty="0"/>
              <a:t>Recomendación No. 12.- </a:t>
            </a:r>
            <a:r>
              <a:rPr lang="es-MX" sz="800" dirty="0"/>
              <a:t>Tomar en cuenta los estándares y marcos internacionales de cooperación </a:t>
            </a:r>
          </a:p>
        </p:txBody>
      </p:sp>
      <p:sp>
        <p:nvSpPr>
          <p:cNvPr id="5" name="Marcador de número de diapositiva 4">
            <a:extLst>
              <a:ext uri="{FF2B5EF4-FFF2-40B4-BE49-F238E27FC236}">
                <a16:creationId xmlns:a16="http://schemas.microsoft.com/office/drawing/2014/main" id="{B07D30EA-6EFC-0921-2BAC-C95C12F8FA16}"/>
              </a:ext>
            </a:extLst>
          </p:cNvPr>
          <p:cNvSpPr>
            <a:spLocks noGrp="1"/>
          </p:cNvSpPr>
          <p:nvPr>
            <p:ph type="sldNum" sz="quarter" idx="12"/>
          </p:nvPr>
        </p:nvSpPr>
        <p:spPr/>
        <p:txBody>
          <a:bodyPr/>
          <a:lstStyle/>
          <a:p>
            <a:fld id="{A02E096A-B7B8-4787-9B48-14BF9873F2B8}" type="slidenum">
              <a:rPr lang="es-MX" smtClean="0"/>
              <a:t>10</a:t>
            </a:fld>
            <a:endParaRPr lang="es-MX"/>
          </a:p>
        </p:txBody>
      </p:sp>
      <p:pic>
        <p:nvPicPr>
          <p:cNvPr id="6" name="Imagen 5">
            <a:extLst>
              <a:ext uri="{FF2B5EF4-FFF2-40B4-BE49-F238E27FC236}">
                <a16:creationId xmlns:a16="http://schemas.microsoft.com/office/drawing/2014/main" id="{F28E9E92-82C8-25B5-83CA-9FD71B5A7E4C}"/>
              </a:ext>
            </a:extLst>
          </p:cNvPr>
          <p:cNvPicPr>
            <a:picLocks noChangeAspect="1"/>
          </p:cNvPicPr>
          <p:nvPr/>
        </p:nvPicPr>
        <p:blipFill>
          <a:blip r:embed="rId2"/>
          <a:stretch>
            <a:fillRect/>
          </a:stretch>
        </p:blipFill>
        <p:spPr>
          <a:xfrm>
            <a:off x="1199626" y="102799"/>
            <a:ext cx="835224" cy="1152244"/>
          </a:xfrm>
          <a:prstGeom prst="rect">
            <a:avLst/>
          </a:prstGeom>
        </p:spPr>
      </p:pic>
    </p:spTree>
    <p:extLst>
      <p:ext uri="{BB962C8B-B14F-4D97-AF65-F5344CB8AC3E}">
        <p14:creationId xmlns:p14="http://schemas.microsoft.com/office/powerpoint/2010/main" val="272102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175C9-1134-0BB6-61E7-200C4BA955A5}"/>
              </a:ext>
            </a:extLst>
          </p:cNvPr>
          <p:cNvSpPr>
            <a:spLocks noGrp="1"/>
          </p:cNvSpPr>
          <p:nvPr>
            <p:ph type="title"/>
          </p:nvPr>
        </p:nvSpPr>
        <p:spPr/>
        <p:txBody>
          <a:bodyPr>
            <a:normAutofit/>
          </a:bodyPr>
          <a:lstStyle/>
          <a:p>
            <a:pPr algn="ctr"/>
            <a:r>
              <a:rPr lang="es-MX" sz="2400" b="1" dirty="0"/>
              <a:t>IV. SISTEMA MUNICIPAL DE MEJORA REGULATORIA : Integrantes  (6)</a:t>
            </a:r>
          </a:p>
        </p:txBody>
      </p:sp>
      <p:sp>
        <p:nvSpPr>
          <p:cNvPr id="3" name="Marcador de contenido 2">
            <a:extLst>
              <a:ext uri="{FF2B5EF4-FFF2-40B4-BE49-F238E27FC236}">
                <a16:creationId xmlns:a16="http://schemas.microsoft.com/office/drawing/2014/main" id="{2DFE2F00-47C5-DCE0-4B42-A2F430D68EAB}"/>
              </a:ext>
            </a:extLst>
          </p:cNvPr>
          <p:cNvSpPr>
            <a:spLocks noGrp="1"/>
          </p:cNvSpPr>
          <p:nvPr>
            <p:ph idx="1"/>
          </p:nvPr>
        </p:nvSpPr>
        <p:spPr>
          <a:xfrm>
            <a:off x="1097280" y="1845733"/>
            <a:ext cx="10058400" cy="4382853"/>
          </a:xfrm>
        </p:spPr>
        <p:txBody>
          <a:bodyPr>
            <a:normAutofit/>
          </a:bodyPr>
          <a:lstStyle/>
          <a:p>
            <a:pPr marL="0" indent="0">
              <a:buNone/>
            </a:pPr>
            <a:endParaRPr lang="es-MX" b="1" dirty="0"/>
          </a:p>
          <a:p>
            <a:pPr marL="0" indent="0">
              <a:buNone/>
            </a:pPr>
            <a:r>
              <a:rPr lang="es-MX" b="1" dirty="0"/>
              <a:t> Integrantes del Sistema</a:t>
            </a:r>
          </a:p>
          <a:p>
            <a:pPr>
              <a:buFont typeface="Wingdings" panose="05000000000000000000" pitchFamily="2" charset="2"/>
              <a:buChar char="q"/>
            </a:pPr>
            <a:r>
              <a:rPr lang="es-MX" sz="1000" dirty="0"/>
              <a:t> I.- Consejo Ciudadano Municipal de Mejora Regulatoria</a:t>
            </a:r>
          </a:p>
          <a:p>
            <a:pPr>
              <a:buFont typeface="Wingdings" panose="05000000000000000000" pitchFamily="2" charset="2"/>
              <a:buChar char="q"/>
            </a:pPr>
            <a:r>
              <a:rPr lang="es-MX" sz="1000" dirty="0"/>
              <a:t> II.- Estrategia Nacional de Mejora Regulatoria (ENMR)</a:t>
            </a:r>
          </a:p>
          <a:p>
            <a:pPr>
              <a:buFont typeface="Wingdings" panose="05000000000000000000" pitchFamily="2" charset="2"/>
              <a:buChar char="q"/>
            </a:pPr>
            <a:r>
              <a:rPr lang="es-MX" sz="1000" dirty="0"/>
              <a:t> III.- Comisión Municipal de Mejora Regulatoria </a:t>
            </a:r>
          </a:p>
          <a:p>
            <a:pPr>
              <a:buFont typeface="Wingdings" panose="05000000000000000000" pitchFamily="2" charset="2"/>
              <a:buChar char="q"/>
            </a:pPr>
            <a:r>
              <a:rPr lang="es-MX" sz="1000" dirty="0"/>
              <a:t>IV.- Sistema Municipal de Mejora Regulatorio</a:t>
            </a:r>
          </a:p>
          <a:p>
            <a:pPr>
              <a:buFont typeface="Wingdings" panose="05000000000000000000" pitchFamily="2" charset="2"/>
              <a:buChar char="q"/>
            </a:pPr>
            <a:r>
              <a:rPr lang="es-MX" sz="1000" dirty="0"/>
              <a:t> V.- Sujetos Obligados </a:t>
            </a:r>
          </a:p>
          <a:p>
            <a:pPr>
              <a:buFont typeface="Wingdings" panose="05000000000000000000" pitchFamily="2" charset="2"/>
              <a:buChar char="q"/>
            </a:pPr>
            <a:r>
              <a:rPr lang="es-MX" sz="1000" dirty="0"/>
              <a:t> VI.- Encuestas e Indicadores de Evaluación </a:t>
            </a:r>
          </a:p>
          <a:p>
            <a:pPr>
              <a:buFont typeface="Wingdings" panose="05000000000000000000" pitchFamily="2" charset="2"/>
              <a:buChar char="q"/>
            </a:pPr>
            <a:endParaRPr lang="es-MX" sz="1000" dirty="0"/>
          </a:p>
          <a:p>
            <a:pPr>
              <a:buFont typeface="Wingdings" panose="05000000000000000000" pitchFamily="2" charset="2"/>
              <a:buChar char="q"/>
            </a:pPr>
            <a:endParaRPr lang="es-MX" sz="1000" dirty="0"/>
          </a:p>
          <a:p>
            <a:pPr marL="0" indent="0" algn="just">
              <a:buNone/>
            </a:pPr>
            <a:r>
              <a:rPr lang="es-MX" sz="1000" b="1" dirty="0"/>
              <a:t>Articulo 28 (LGMR).- </a:t>
            </a:r>
            <a:r>
              <a:rPr lang="es-MX" sz="1000" dirty="0"/>
              <a:t>Los Sistemas de Mejora Regulatoria de los Estados y sus Municipios del </a:t>
            </a:r>
            <a:r>
              <a:rPr lang="es-MX" sz="1000" dirty="0" err="1"/>
              <a:t>Pais</a:t>
            </a:r>
            <a:r>
              <a:rPr lang="es-MX" sz="1000" dirty="0"/>
              <a:t>, tienen como función coordinarse con el Sistema Nacional  para implementar la política de mejora regulatoria, conforme a la Estrategia en su entidad federativa, de acuerdo con el objeto de esta Ley, en el ámbito de sus competencias, sus leyes locales de mejora regulatoria y demás disposiciones jurídicas aplicables en la materia. </a:t>
            </a:r>
          </a:p>
          <a:p>
            <a:pPr marL="0" indent="0" algn="just">
              <a:buNone/>
            </a:pPr>
            <a:r>
              <a:rPr lang="es-MX" sz="1200" b="1" dirty="0"/>
              <a:t>    LA PROPUESTA DEL SISTEMA MUNICIPAL DE MEJORA REGULATORIA  :                        </a:t>
            </a:r>
            <a:r>
              <a:rPr lang="es-MX" sz="1200" b="1" dirty="0">
                <a:highlight>
                  <a:srgbClr val="FFFF00"/>
                </a:highlight>
              </a:rPr>
              <a:t>12 OBJETIVOS          11 ESTRATEGIAS              131 ACCIONES     </a:t>
            </a:r>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lgn="just">
              <a:buNone/>
            </a:pPr>
            <a:endParaRPr lang="es-MX" sz="1000" dirty="0"/>
          </a:p>
          <a:p>
            <a:pPr marL="0" indent="0">
              <a:buNone/>
            </a:pPr>
            <a:endParaRPr lang="es-MX" sz="1000" dirty="0"/>
          </a:p>
        </p:txBody>
      </p:sp>
      <p:graphicFrame>
        <p:nvGraphicFramePr>
          <p:cNvPr id="4" name="Diagrama 3">
            <a:extLst>
              <a:ext uri="{FF2B5EF4-FFF2-40B4-BE49-F238E27FC236}">
                <a16:creationId xmlns:a16="http://schemas.microsoft.com/office/drawing/2014/main" id="{5C537B41-12C0-F231-29BB-01650A4F8AE9}"/>
              </a:ext>
            </a:extLst>
          </p:cNvPr>
          <p:cNvGraphicFramePr/>
          <p:nvPr>
            <p:extLst>
              <p:ext uri="{D42A27DB-BD31-4B8C-83A1-F6EECF244321}">
                <p14:modId xmlns:p14="http://schemas.microsoft.com/office/powerpoint/2010/main" val="3791506192"/>
              </p:ext>
            </p:extLst>
          </p:nvPr>
        </p:nvGraphicFramePr>
        <p:xfrm>
          <a:off x="4856049" y="1845733"/>
          <a:ext cx="7031151" cy="3184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2627AA65-B77F-6ADF-497E-F967B2FFC637}"/>
              </a:ext>
            </a:extLst>
          </p:cNvPr>
          <p:cNvSpPr txBox="1"/>
          <p:nvPr/>
        </p:nvSpPr>
        <p:spPr>
          <a:xfrm>
            <a:off x="8411101" y="4665050"/>
            <a:ext cx="3177938"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SECRETARIA DE DESARROLLO ECONOMICO Y TURISMO</a:t>
            </a:r>
          </a:p>
        </p:txBody>
      </p:sp>
      <p:sp>
        <p:nvSpPr>
          <p:cNvPr id="7" name="Marcador de número de diapositiva 6">
            <a:extLst>
              <a:ext uri="{FF2B5EF4-FFF2-40B4-BE49-F238E27FC236}">
                <a16:creationId xmlns:a16="http://schemas.microsoft.com/office/drawing/2014/main" id="{E7240FFD-708C-FC17-1C4A-1FED79E54910}"/>
              </a:ext>
            </a:extLst>
          </p:cNvPr>
          <p:cNvSpPr>
            <a:spLocks noGrp="1"/>
          </p:cNvSpPr>
          <p:nvPr>
            <p:ph type="sldNum" sz="quarter" idx="12"/>
          </p:nvPr>
        </p:nvSpPr>
        <p:spPr/>
        <p:txBody>
          <a:bodyPr/>
          <a:lstStyle/>
          <a:p>
            <a:fld id="{A02E096A-B7B8-4787-9B48-14BF9873F2B8}" type="slidenum">
              <a:rPr lang="es-MX" smtClean="0"/>
              <a:t>11</a:t>
            </a:fld>
            <a:endParaRPr lang="es-MX"/>
          </a:p>
        </p:txBody>
      </p:sp>
      <p:pic>
        <p:nvPicPr>
          <p:cNvPr id="8" name="Imagen 7">
            <a:extLst>
              <a:ext uri="{FF2B5EF4-FFF2-40B4-BE49-F238E27FC236}">
                <a16:creationId xmlns:a16="http://schemas.microsoft.com/office/drawing/2014/main" id="{200FBDDC-2E5E-0DC3-5724-6EAEA3C6D067}"/>
              </a:ext>
            </a:extLst>
          </p:cNvPr>
          <p:cNvPicPr>
            <a:picLocks noChangeAspect="1"/>
          </p:cNvPicPr>
          <p:nvPr/>
        </p:nvPicPr>
        <p:blipFill>
          <a:blip r:embed="rId7"/>
          <a:stretch>
            <a:fillRect/>
          </a:stretch>
        </p:blipFill>
        <p:spPr>
          <a:xfrm>
            <a:off x="1199626" y="160477"/>
            <a:ext cx="835224" cy="1152244"/>
          </a:xfrm>
          <a:prstGeom prst="rect">
            <a:avLst/>
          </a:prstGeom>
        </p:spPr>
      </p:pic>
      <p:pic>
        <p:nvPicPr>
          <p:cNvPr id="5" name="Imagen 4">
            <a:extLst>
              <a:ext uri="{FF2B5EF4-FFF2-40B4-BE49-F238E27FC236}">
                <a16:creationId xmlns:a16="http://schemas.microsoft.com/office/drawing/2014/main" id="{CE605946-8B4E-5484-3114-D7A346EBC379}"/>
              </a:ext>
            </a:extLst>
          </p:cNvPr>
          <p:cNvPicPr>
            <a:picLocks noChangeAspect="1"/>
          </p:cNvPicPr>
          <p:nvPr/>
        </p:nvPicPr>
        <p:blipFill>
          <a:blip r:embed="rId7"/>
          <a:stretch>
            <a:fillRect/>
          </a:stretch>
        </p:blipFill>
        <p:spPr>
          <a:xfrm>
            <a:off x="1352026" y="312877"/>
            <a:ext cx="835224" cy="1152244"/>
          </a:xfrm>
          <a:prstGeom prst="rect">
            <a:avLst/>
          </a:prstGeom>
        </p:spPr>
      </p:pic>
    </p:spTree>
    <p:extLst>
      <p:ext uri="{BB962C8B-B14F-4D97-AF65-F5344CB8AC3E}">
        <p14:creationId xmlns:p14="http://schemas.microsoft.com/office/powerpoint/2010/main" val="140724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A8B2D-173A-431C-4714-5A48EB503BA9}"/>
              </a:ext>
            </a:extLst>
          </p:cNvPr>
          <p:cNvSpPr>
            <a:spLocks noGrp="1"/>
          </p:cNvSpPr>
          <p:nvPr>
            <p:ph type="title"/>
          </p:nvPr>
        </p:nvSpPr>
        <p:spPr/>
        <p:txBody>
          <a:bodyPr>
            <a:normAutofit/>
          </a:bodyPr>
          <a:lstStyle/>
          <a:p>
            <a:pPr algn="ctr"/>
            <a:r>
              <a:rPr lang="es-MX" sz="2400" b="1" dirty="0"/>
              <a:t>IV. SISTEMA MUNICIPAL DE MEJORA REGULATORIA : Objetivos (12)</a:t>
            </a:r>
          </a:p>
        </p:txBody>
      </p:sp>
      <p:sp>
        <p:nvSpPr>
          <p:cNvPr id="3" name="Marcador de contenido 2">
            <a:extLst>
              <a:ext uri="{FF2B5EF4-FFF2-40B4-BE49-F238E27FC236}">
                <a16:creationId xmlns:a16="http://schemas.microsoft.com/office/drawing/2014/main" id="{08630A77-6105-1AD2-D31A-6302C8707AC8}"/>
              </a:ext>
            </a:extLst>
          </p:cNvPr>
          <p:cNvSpPr>
            <a:spLocks noGrp="1"/>
          </p:cNvSpPr>
          <p:nvPr>
            <p:ph idx="1"/>
          </p:nvPr>
        </p:nvSpPr>
        <p:spPr/>
        <p:txBody>
          <a:bodyPr/>
          <a:lstStyle/>
          <a:p>
            <a:r>
              <a:rPr lang="es-MX" b="1" dirty="0"/>
              <a:t>Objetivos del Sistema Municipal (2021-2024)</a:t>
            </a:r>
          </a:p>
        </p:txBody>
      </p:sp>
      <p:sp>
        <p:nvSpPr>
          <p:cNvPr id="6" name="CuadroTexto 5">
            <a:extLst>
              <a:ext uri="{FF2B5EF4-FFF2-40B4-BE49-F238E27FC236}">
                <a16:creationId xmlns:a16="http://schemas.microsoft.com/office/drawing/2014/main" id="{C0688872-FF26-2C40-DE2D-EDE347622187}"/>
              </a:ext>
            </a:extLst>
          </p:cNvPr>
          <p:cNvSpPr txBox="1"/>
          <p:nvPr/>
        </p:nvSpPr>
        <p:spPr>
          <a:xfrm>
            <a:off x="6271907" y="6170944"/>
            <a:ext cx="3073427"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SECRETARIA DE DESARROLLO ECONOMICO Y TURISMO</a:t>
            </a:r>
          </a:p>
        </p:txBody>
      </p:sp>
      <p:pic>
        <p:nvPicPr>
          <p:cNvPr id="8" name="Imagen 7">
            <a:extLst>
              <a:ext uri="{FF2B5EF4-FFF2-40B4-BE49-F238E27FC236}">
                <a16:creationId xmlns:a16="http://schemas.microsoft.com/office/drawing/2014/main" id="{296E9762-0D79-A76C-BD38-308AFAB84A6D}"/>
              </a:ext>
            </a:extLst>
          </p:cNvPr>
          <p:cNvPicPr>
            <a:picLocks noChangeAspect="1"/>
          </p:cNvPicPr>
          <p:nvPr/>
        </p:nvPicPr>
        <p:blipFill rotWithShape="1">
          <a:blip r:embed="rId2">
            <a:extLst>
              <a:ext uri="{28A0092B-C50C-407E-A947-70E740481C1C}">
                <a14:useLocalDpi xmlns:a14="http://schemas.microsoft.com/office/drawing/2010/main" val="0"/>
              </a:ext>
            </a:extLst>
          </a:blip>
          <a:srcRect l="27437" t="19665" r="24057" b="8040"/>
          <a:stretch/>
        </p:blipFill>
        <p:spPr bwMode="auto">
          <a:xfrm>
            <a:off x="3421041" y="2248249"/>
            <a:ext cx="4884060" cy="3737607"/>
          </a:xfrm>
          <a:prstGeom prst="rect">
            <a:avLst/>
          </a:prstGeom>
          <a:ln>
            <a:noFill/>
          </a:ln>
          <a:extLst>
            <a:ext uri="{53640926-AAD7-44D8-BBD7-CCE9431645EC}">
              <a14:shadowObscured xmlns:a14="http://schemas.microsoft.com/office/drawing/2010/main"/>
            </a:ext>
          </a:extLst>
        </p:spPr>
      </p:pic>
      <p:sp>
        <p:nvSpPr>
          <p:cNvPr id="4" name="Marcador de número de diapositiva 3">
            <a:extLst>
              <a:ext uri="{FF2B5EF4-FFF2-40B4-BE49-F238E27FC236}">
                <a16:creationId xmlns:a16="http://schemas.microsoft.com/office/drawing/2014/main" id="{238DDD36-6388-CBC0-62B6-E1DCA71B2EB6}"/>
              </a:ext>
            </a:extLst>
          </p:cNvPr>
          <p:cNvSpPr>
            <a:spLocks noGrp="1"/>
          </p:cNvSpPr>
          <p:nvPr>
            <p:ph type="sldNum" sz="quarter" idx="12"/>
          </p:nvPr>
        </p:nvSpPr>
        <p:spPr/>
        <p:txBody>
          <a:bodyPr/>
          <a:lstStyle/>
          <a:p>
            <a:fld id="{A02E096A-B7B8-4787-9B48-14BF9873F2B8}" type="slidenum">
              <a:rPr lang="es-MX" smtClean="0"/>
              <a:t>12</a:t>
            </a:fld>
            <a:endParaRPr lang="es-MX"/>
          </a:p>
        </p:txBody>
      </p:sp>
      <p:pic>
        <p:nvPicPr>
          <p:cNvPr id="9" name="Imagen 8">
            <a:extLst>
              <a:ext uri="{FF2B5EF4-FFF2-40B4-BE49-F238E27FC236}">
                <a16:creationId xmlns:a16="http://schemas.microsoft.com/office/drawing/2014/main" id="{DEB2260A-7EB7-3F38-5CD5-FEDD76AFF4E5}"/>
              </a:ext>
            </a:extLst>
          </p:cNvPr>
          <p:cNvPicPr>
            <a:picLocks noChangeAspect="1"/>
          </p:cNvPicPr>
          <p:nvPr/>
        </p:nvPicPr>
        <p:blipFill>
          <a:blip r:embed="rId3"/>
          <a:stretch>
            <a:fillRect/>
          </a:stretch>
        </p:blipFill>
        <p:spPr>
          <a:xfrm>
            <a:off x="1174460" y="178229"/>
            <a:ext cx="835224" cy="1152244"/>
          </a:xfrm>
          <a:prstGeom prst="rect">
            <a:avLst/>
          </a:prstGeom>
        </p:spPr>
      </p:pic>
    </p:spTree>
    <p:extLst>
      <p:ext uri="{BB962C8B-B14F-4D97-AF65-F5344CB8AC3E}">
        <p14:creationId xmlns:p14="http://schemas.microsoft.com/office/powerpoint/2010/main" val="198165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16506-F127-0ECD-8B37-1AE2435829B9}"/>
              </a:ext>
            </a:extLst>
          </p:cNvPr>
          <p:cNvSpPr>
            <a:spLocks noGrp="1"/>
          </p:cNvSpPr>
          <p:nvPr>
            <p:ph type="title"/>
          </p:nvPr>
        </p:nvSpPr>
        <p:spPr/>
        <p:txBody>
          <a:bodyPr>
            <a:normAutofit/>
          </a:bodyPr>
          <a:lstStyle/>
          <a:p>
            <a:pPr algn="ctr"/>
            <a:r>
              <a:rPr lang="es-MX" sz="2400" b="1" dirty="0"/>
              <a:t>IV. SISTEMA MUNICIPAL DE MEJORA REGULATORIA : Herramientas (5)</a:t>
            </a:r>
          </a:p>
        </p:txBody>
      </p:sp>
      <p:sp>
        <p:nvSpPr>
          <p:cNvPr id="3" name="Marcador de contenido 2">
            <a:extLst>
              <a:ext uri="{FF2B5EF4-FFF2-40B4-BE49-F238E27FC236}">
                <a16:creationId xmlns:a16="http://schemas.microsoft.com/office/drawing/2014/main" id="{CB7E1F74-3F0F-3EB8-FA13-BDCA94CA2DA6}"/>
              </a:ext>
            </a:extLst>
          </p:cNvPr>
          <p:cNvSpPr>
            <a:spLocks noGrp="1"/>
          </p:cNvSpPr>
          <p:nvPr>
            <p:ph idx="1"/>
          </p:nvPr>
        </p:nvSpPr>
        <p:spPr>
          <a:xfrm>
            <a:off x="1097280" y="1737360"/>
            <a:ext cx="10058400" cy="4126545"/>
          </a:xfrm>
        </p:spPr>
        <p:txBody>
          <a:bodyPr/>
          <a:lstStyle/>
          <a:p>
            <a:r>
              <a:rPr lang="es-MX" b="1" dirty="0"/>
              <a:t> </a:t>
            </a:r>
          </a:p>
        </p:txBody>
      </p:sp>
      <p:pic>
        <p:nvPicPr>
          <p:cNvPr id="5" name="Imagen 4">
            <a:extLst>
              <a:ext uri="{FF2B5EF4-FFF2-40B4-BE49-F238E27FC236}">
                <a16:creationId xmlns:a16="http://schemas.microsoft.com/office/drawing/2014/main" id="{6BDAEB3C-50D7-91C6-F942-426EF83136C4}"/>
              </a:ext>
            </a:extLst>
          </p:cNvPr>
          <p:cNvPicPr>
            <a:picLocks noChangeAspect="1"/>
          </p:cNvPicPr>
          <p:nvPr/>
        </p:nvPicPr>
        <p:blipFill rotWithShape="1">
          <a:blip r:embed="rId2">
            <a:extLst>
              <a:ext uri="{28A0092B-C50C-407E-A947-70E740481C1C}">
                <a14:useLocalDpi xmlns:a14="http://schemas.microsoft.com/office/drawing/2010/main" val="0"/>
              </a:ext>
            </a:extLst>
          </a:blip>
          <a:srcRect l="25721" t="17576" r="23606" b="6584"/>
          <a:stretch/>
        </p:blipFill>
        <p:spPr bwMode="auto">
          <a:xfrm>
            <a:off x="927262" y="1879134"/>
            <a:ext cx="10167457" cy="4358919"/>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875758D0-829B-77AA-1CA0-A547851580A3}"/>
              </a:ext>
            </a:extLst>
          </p:cNvPr>
          <p:cNvSpPr txBox="1"/>
          <p:nvPr/>
        </p:nvSpPr>
        <p:spPr>
          <a:xfrm>
            <a:off x="7588979" y="6037998"/>
            <a:ext cx="3207651"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SECRETARIA DE DESARROLLO ECONOMICO Y TURISMO</a:t>
            </a:r>
          </a:p>
        </p:txBody>
      </p:sp>
      <p:sp>
        <p:nvSpPr>
          <p:cNvPr id="4" name="Marcador de número de diapositiva 3">
            <a:extLst>
              <a:ext uri="{FF2B5EF4-FFF2-40B4-BE49-F238E27FC236}">
                <a16:creationId xmlns:a16="http://schemas.microsoft.com/office/drawing/2014/main" id="{0CEF39FC-E23D-1551-4632-039593744A86}"/>
              </a:ext>
            </a:extLst>
          </p:cNvPr>
          <p:cNvSpPr>
            <a:spLocks noGrp="1"/>
          </p:cNvSpPr>
          <p:nvPr>
            <p:ph type="sldNum" sz="quarter" idx="12"/>
          </p:nvPr>
        </p:nvSpPr>
        <p:spPr/>
        <p:txBody>
          <a:bodyPr/>
          <a:lstStyle/>
          <a:p>
            <a:fld id="{A02E096A-B7B8-4787-9B48-14BF9873F2B8}" type="slidenum">
              <a:rPr lang="es-MX" smtClean="0"/>
              <a:t>13</a:t>
            </a:fld>
            <a:endParaRPr lang="es-MX"/>
          </a:p>
        </p:txBody>
      </p:sp>
      <p:pic>
        <p:nvPicPr>
          <p:cNvPr id="8" name="Imagen 7">
            <a:extLst>
              <a:ext uri="{FF2B5EF4-FFF2-40B4-BE49-F238E27FC236}">
                <a16:creationId xmlns:a16="http://schemas.microsoft.com/office/drawing/2014/main" id="{B1481B5B-90FD-10A2-3573-DC898A9DE55B}"/>
              </a:ext>
            </a:extLst>
          </p:cNvPr>
          <p:cNvPicPr>
            <a:picLocks noChangeAspect="1"/>
          </p:cNvPicPr>
          <p:nvPr/>
        </p:nvPicPr>
        <p:blipFill>
          <a:blip r:embed="rId3"/>
          <a:stretch>
            <a:fillRect/>
          </a:stretch>
        </p:blipFill>
        <p:spPr>
          <a:xfrm>
            <a:off x="1182848" y="144829"/>
            <a:ext cx="835224" cy="1152244"/>
          </a:xfrm>
          <a:prstGeom prst="rect">
            <a:avLst/>
          </a:prstGeom>
        </p:spPr>
      </p:pic>
    </p:spTree>
    <p:extLst>
      <p:ext uri="{BB962C8B-B14F-4D97-AF65-F5344CB8AC3E}">
        <p14:creationId xmlns:p14="http://schemas.microsoft.com/office/powerpoint/2010/main" val="363070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9E21-ED0D-C473-379D-F1A33779B6D4}"/>
              </a:ext>
            </a:extLst>
          </p:cNvPr>
          <p:cNvSpPr>
            <a:spLocks noGrp="1"/>
          </p:cNvSpPr>
          <p:nvPr>
            <p:ph type="title"/>
          </p:nvPr>
        </p:nvSpPr>
        <p:spPr/>
        <p:txBody>
          <a:bodyPr>
            <a:normAutofit/>
          </a:bodyPr>
          <a:lstStyle/>
          <a:p>
            <a:pPr algn="ctr"/>
            <a:r>
              <a:rPr lang="es-MX" sz="2400" b="1" dirty="0"/>
              <a:t>V. SISTEMA MUNICIPAL DE MEJORA REGULATORIA : Estrategias Municipales (11) </a:t>
            </a:r>
          </a:p>
        </p:txBody>
      </p:sp>
      <p:sp>
        <p:nvSpPr>
          <p:cNvPr id="3" name="Marcador de contenido 2">
            <a:extLst>
              <a:ext uri="{FF2B5EF4-FFF2-40B4-BE49-F238E27FC236}">
                <a16:creationId xmlns:a16="http://schemas.microsoft.com/office/drawing/2014/main" id="{8EEF0636-B30E-18DF-C35B-8ED1AB5E19D5}"/>
              </a:ext>
            </a:extLst>
          </p:cNvPr>
          <p:cNvSpPr>
            <a:spLocks noGrp="1"/>
          </p:cNvSpPr>
          <p:nvPr>
            <p:ph idx="1"/>
          </p:nvPr>
        </p:nvSpPr>
        <p:spPr/>
        <p:txBody>
          <a:bodyPr>
            <a:normAutofit lnSpcReduction="10000"/>
          </a:bodyPr>
          <a:lstStyle/>
          <a:p>
            <a:pPr marL="0" indent="0" algn="ctr">
              <a:buNone/>
            </a:pPr>
            <a:endParaRPr lang="es-MX" sz="1800" b="1" dirty="0"/>
          </a:p>
          <a:p>
            <a:pPr algn="just"/>
            <a:r>
              <a:rPr lang="es-MX" sz="1200" b="1" dirty="0"/>
              <a:t>I.- </a:t>
            </a:r>
            <a:r>
              <a:rPr lang="es-MX" sz="1200" dirty="0"/>
              <a:t>Fortalecimiento Normativo y de Planeación / Políticas Publicas en Gobernanza</a:t>
            </a:r>
          </a:p>
          <a:p>
            <a:pPr algn="just"/>
            <a:r>
              <a:rPr lang="es-MX" sz="1200" b="1" dirty="0"/>
              <a:t>II.- </a:t>
            </a:r>
            <a:r>
              <a:rPr lang="es-MX" sz="1200" dirty="0"/>
              <a:t>Fortalecimiento Institucional / Instalación de Organismos Municipales de Gobernanza </a:t>
            </a:r>
          </a:p>
          <a:p>
            <a:pPr algn="just"/>
            <a:r>
              <a:rPr lang="es-MX" sz="1200" b="1" dirty="0"/>
              <a:t>III.- </a:t>
            </a:r>
            <a:r>
              <a:rPr lang="es-MX" sz="1200" dirty="0"/>
              <a:t>Fortalecimiento de Capacidades Técnicas de los Servidores Públicos Municipales involucrados </a:t>
            </a:r>
          </a:p>
          <a:p>
            <a:pPr algn="just"/>
            <a:r>
              <a:rPr lang="es-MX" sz="1200" b="1" dirty="0"/>
              <a:t>IV.- </a:t>
            </a:r>
            <a:r>
              <a:rPr lang="es-MX" sz="1200" dirty="0"/>
              <a:t>Instalación del Sistema Municipal de Mejora Regulatoria en el Portal  </a:t>
            </a:r>
          </a:p>
          <a:p>
            <a:pPr algn="just"/>
            <a:r>
              <a:rPr lang="es-MX" sz="1200" b="1" dirty="0"/>
              <a:t>V.- </a:t>
            </a:r>
            <a:r>
              <a:rPr lang="es-MX" sz="1200" dirty="0"/>
              <a:t>Implementar  I. El Sistema Nacional de Gobernanza Regulatoria (SINAGER)</a:t>
            </a:r>
          </a:p>
          <a:p>
            <a:pPr algn="just"/>
            <a:r>
              <a:rPr lang="es-MX" sz="1200" b="1" dirty="0"/>
              <a:t>VI.- </a:t>
            </a:r>
            <a:r>
              <a:rPr lang="es-MX" sz="1200" dirty="0"/>
              <a:t>Implementar II. El Catalogo Municipal  de Regulaciones Tramites y Servicios </a:t>
            </a:r>
          </a:p>
          <a:p>
            <a:pPr algn="just"/>
            <a:r>
              <a:rPr lang="es-MX" sz="1200" b="1" dirty="0"/>
              <a:t>VII.-</a:t>
            </a:r>
            <a:r>
              <a:rPr lang="es-MX" sz="1200" dirty="0"/>
              <a:t> Implementar III. Las Facilidades para Hacer Negocios / Certificaciones CONAMER</a:t>
            </a:r>
          </a:p>
          <a:p>
            <a:pPr algn="just"/>
            <a:r>
              <a:rPr lang="es-MX" sz="1200" b="1" dirty="0"/>
              <a:t>VIII.- </a:t>
            </a:r>
            <a:r>
              <a:rPr lang="es-MX" sz="1200" dirty="0"/>
              <a:t>Implementar IV. Los Programas Municipales en Mejora Regulatoria </a:t>
            </a:r>
          </a:p>
          <a:p>
            <a:pPr algn="just"/>
            <a:r>
              <a:rPr lang="es-MX" sz="1200" b="1" dirty="0"/>
              <a:t>IX.- </a:t>
            </a:r>
            <a:r>
              <a:rPr lang="es-MX" sz="1200" dirty="0"/>
              <a:t>Implementar</a:t>
            </a:r>
            <a:r>
              <a:rPr lang="es-MX" sz="1200" b="1" dirty="0"/>
              <a:t> </a:t>
            </a:r>
            <a:r>
              <a:rPr lang="es-MX" sz="1200" dirty="0"/>
              <a:t>V. Las Evaluaciones y Calidad en el Servicio </a:t>
            </a:r>
          </a:p>
          <a:p>
            <a:pPr algn="just"/>
            <a:r>
              <a:rPr lang="es-MX" sz="1200" b="1" dirty="0"/>
              <a:t>X.- </a:t>
            </a:r>
            <a:r>
              <a:rPr lang="es-MX" sz="1200" dirty="0"/>
              <a:t>Instalar las recomendaciones de la OCDE a nivel Sub Nacional (Municipios) </a:t>
            </a:r>
          </a:p>
          <a:p>
            <a:pPr algn="just"/>
            <a:r>
              <a:rPr lang="es-MX" sz="1200" b="1" dirty="0"/>
              <a:t>XI.- </a:t>
            </a:r>
            <a:r>
              <a:rPr lang="es-MX" sz="1200" dirty="0"/>
              <a:t>Fortalecimiento Interinstitucional Multinivel </a:t>
            </a:r>
          </a:p>
          <a:p>
            <a:pPr algn="ctr"/>
            <a:endParaRPr lang="es-MX" sz="1200" b="1" dirty="0"/>
          </a:p>
          <a:p>
            <a:pPr algn="ctr"/>
            <a:endParaRPr lang="es-MX" sz="1200" b="1" dirty="0"/>
          </a:p>
          <a:p>
            <a:pPr algn="ctr"/>
            <a:endParaRPr lang="es-MX" sz="1000" b="1" dirty="0"/>
          </a:p>
          <a:p>
            <a:pPr algn="ctr"/>
            <a:endParaRPr lang="es-MX" b="1" dirty="0"/>
          </a:p>
        </p:txBody>
      </p:sp>
      <p:sp>
        <p:nvSpPr>
          <p:cNvPr id="5" name="Marcador de número de diapositiva 4">
            <a:extLst>
              <a:ext uri="{FF2B5EF4-FFF2-40B4-BE49-F238E27FC236}">
                <a16:creationId xmlns:a16="http://schemas.microsoft.com/office/drawing/2014/main" id="{D58F15F0-0BDE-6E02-3851-6CB0737CBA14}"/>
              </a:ext>
            </a:extLst>
          </p:cNvPr>
          <p:cNvSpPr>
            <a:spLocks noGrp="1"/>
          </p:cNvSpPr>
          <p:nvPr>
            <p:ph type="sldNum" sz="quarter" idx="12"/>
          </p:nvPr>
        </p:nvSpPr>
        <p:spPr/>
        <p:txBody>
          <a:bodyPr/>
          <a:lstStyle/>
          <a:p>
            <a:fld id="{A02E096A-B7B8-4787-9B48-14BF9873F2B8}" type="slidenum">
              <a:rPr lang="es-MX" smtClean="0"/>
              <a:t>14</a:t>
            </a:fld>
            <a:endParaRPr lang="es-MX"/>
          </a:p>
        </p:txBody>
      </p:sp>
      <p:pic>
        <p:nvPicPr>
          <p:cNvPr id="6" name="Imagen 5">
            <a:extLst>
              <a:ext uri="{FF2B5EF4-FFF2-40B4-BE49-F238E27FC236}">
                <a16:creationId xmlns:a16="http://schemas.microsoft.com/office/drawing/2014/main" id="{44A39741-50E1-3E4A-30B8-4249C20357C9}"/>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23804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6DFD4-C05D-7450-F305-C5A688F62BF7}"/>
              </a:ext>
            </a:extLst>
          </p:cNvPr>
          <p:cNvSpPr>
            <a:spLocks noGrp="1"/>
          </p:cNvSpPr>
          <p:nvPr>
            <p:ph type="title"/>
          </p:nvPr>
        </p:nvSpPr>
        <p:spPr/>
        <p:txBody>
          <a:bodyPr>
            <a:normAutofit/>
          </a:bodyPr>
          <a:lstStyle/>
          <a:p>
            <a:pPr algn="ctr"/>
            <a:r>
              <a:rPr lang="es-MX" sz="2400" b="1" dirty="0"/>
              <a:t>VI. SISTEMA MUNICIPAL DE MEJORA REGULATORIA: </a:t>
            </a:r>
            <a:r>
              <a:rPr lang="es-MX" sz="2000" b="1" dirty="0"/>
              <a:t> Estrategia No. 1 / Acciones (10)</a:t>
            </a:r>
          </a:p>
        </p:txBody>
      </p:sp>
      <p:sp>
        <p:nvSpPr>
          <p:cNvPr id="3" name="Marcador de contenido 2">
            <a:extLst>
              <a:ext uri="{FF2B5EF4-FFF2-40B4-BE49-F238E27FC236}">
                <a16:creationId xmlns:a16="http://schemas.microsoft.com/office/drawing/2014/main" id="{52E51334-A77B-23C2-F4AC-DE0FED7EA252}"/>
              </a:ext>
            </a:extLst>
          </p:cNvPr>
          <p:cNvSpPr>
            <a:spLocks noGrp="1"/>
          </p:cNvSpPr>
          <p:nvPr>
            <p:ph idx="1"/>
          </p:nvPr>
        </p:nvSpPr>
        <p:spPr/>
        <p:txBody>
          <a:bodyPr>
            <a:normAutofit lnSpcReduction="10000"/>
          </a:bodyPr>
          <a:lstStyle/>
          <a:p>
            <a:r>
              <a:rPr lang="es-MX" sz="1200" b="1" dirty="0"/>
              <a:t>Estrategia No.1 : Fortalecimiento Normativo y de Planeación / Políticas Publicas de Gobernanza Municipal </a:t>
            </a:r>
          </a:p>
          <a:p>
            <a:endParaRPr lang="es-MX" sz="1200" b="1" dirty="0"/>
          </a:p>
          <a:p>
            <a:pPr lvl="1"/>
            <a:r>
              <a:rPr lang="es-MX" sz="800" b="1" dirty="0"/>
              <a:t>Acción No. 1.- </a:t>
            </a:r>
            <a:r>
              <a:rPr lang="es-MX" sz="800" dirty="0"/>
              <a:t>Reglamento Interno para la Mejora Regulatoria y Simplificación Administrativa del Municipio de General Escobedo N.L.</a:t>
            </a:r>
          </a:p>
          <a:p>
            <a:pPr lvl="1"/>
            <a:endParaRPr lang="es-MX" sz="800" dirty="0"/>
          </a:p>
          <a:p>
            <a:pPr lvl="1"/>
            <a:r>
              <a:rPr lang="es-MX" sz="800" b="1" dirty="0"/>
              <a:t>Acción No. 2.- </a:t>
            </a:r>
            <a:r>
              <a:rPr lang="es-MX" sz="800" dirty="0"/>
              <a:t>Reglamento de la Administración Publica Municipal de General Escobedo N.L.  ( Sec. de Desarrollo Economico y Turismo )</a:t>
            </a:r>
          </a:p>
          <a:p>
            <a:pPr lvl="1"/>
            <a:endParaRPr lang="es-MX" sz="800" dirty="0"/>
          </a:p>
          <a:p>
            <a:pPr lvl="1"/>
            <a:r>
              <a:rPr lang="es-MX" sz="800" b="1" dirty="0"/>
              <a:t>Acción No. 3.- </a:t>
            </a:r>
            <a:r>
              <a:rPr lang="es-MX" sz="800" dirty="0"/>
              <a:t>Reglamento del R. Ayuntamiento (H Cabildo) de General Escobedo N.L.  ( Comisión en Mejora Regulatoria)</a:t>
            </a:r>
          </a:p>
          <a:p>
            <a:pPr lvl="1"/>
            <a:endParaRPr lang="es-MX" sz="800" dirty="0"/>
          </a:p>
          <a:p>
            <a:pPr lvl="1"/>
            <a:r>
              <a:rPr lang="es-MX" sz="800" b="1" dirty="0"/>
              <a:t>Acción No. 4.- </a:t>
            </a:r>
            <a:r>
              <a:rPr lang="es-MX" sz="800" dirty="0"/>
              <a:t>Plan Estratégico en Mejora Regulatoria de la Gestión Municipal de General Escobedo N.L. (2021 – 2024)</a:t>
            </a:r>
          </a:p>
          <a:p>
            <a:pPr lvl="1"/>
            <a:endParaRPr lang="es-MX" sz="800" dirty="0"/>
          </a:p>
          <a:p>
            <a:pPr lvl="1"/>
            <a:r>
              <a:rPr lang="es-MX" sz="800" b="1" dirty="0"/>
              <a:t>Acción No. 5.- </a:t>
            </a:r>
            <a:r>
              <a:rPr lang="es-MX" sz="800" dirty="0"/>
              <a:t>Incorporar al Plan Municipal de Desarrollo (PMD),  el Plan Estratégico en MR de la Gestión </a:t>
            </a:r>
            <a:r>
              <a:rPr lang="es-MX" sz="800" dirty="0" err="1"/>
              <a:t>Mpal</a:t>
            </a:r>
            <a:r>
              <a:rPr lang="es-MX" sz="800" dirty="0"/>
              <a:t>. de Gral. Escobedo N.L. (2021 – 2024)</a:t>
            </a:r>
          </a:p>
          <a:p>
            <a:pPr lvl="1"/>
            <a:endParaRPr lang="es-MX" sz="800" dirty="0"/>
          </a:p>
          <a:p>
            <a:pPr lvl="1"/>
            <a:r>
              <a:rPr lang="es-MX" sz="800" b="1" dirty="0"/>
              <a:t>Acción No. 6.- </a:t>
            </a:r>
            <a:r>
              <a:rPr lang="es-MX" sz="800" dirty="0"/>
              <a:t>Planes Municipales  Operativo Anual en Mejora Regulatoria 2022, 2023 y 2024 ( Comité Operativo de Enlaces Municipales)</a:t>
            </a:r>
          </a:p>
          <a:p>
            <a:pPr lvl="1"/>
            <a:endParaRPr lang="es-MX" sz="800" dirty="0"/>
          </a:p>
          <a:p>
            <a:pPr lvl="1"/>
            <a:r>
              <a:rPr lang="es-MX" sz="800" b="1" dirty="0"/>
              <a:t>Acción No. 7.-</a:t>
            </a:r>
            <a:r>
              <a:rPr lang="es-MX" sz="800" dirty="0"/>
              <a:t> Planes Anuales de Mejora Regulatoria ( Diciembre de cada año) </a:t>
            </a:r>
          </a:p>
          <a:p>
            <a:pPr lvl="1"/>
            <a:endParaRPr lang="es-MX" sz="800" b="1" dirty="0"/>
          </a:p>
          <a:p>
            <a:pPr lvl="1"/>
            <a:r>
              <a:rPr lang="es-MX" sz="800" b="1" dirty="0"/>
              <a:t>Acción No. 8.- </a:t>
            </a:r>
            <a:r>
              <a:rPr lang="es-MX" sz="800" dirty="0"/>
              <a:t>Firma de Acuerdo de Colaboración y Apoyo Técnico del Municipio con la CONAMER Y OCDE</a:t>
            </a:r>
          </a:p>
          <a:p>
            <a:pPr lvl="1"/>
            <a:endParaRPr lang="es-MX" sz="800" dirty="0"/>
          </a:p>
          <a:p>
            <a:pPr lvl="1"/>
            <a:r>
              <a:rPr lang="es-MX" sz="800" b="1" dirty="0"/>
              <a:t>Acción No. 9.- </a:t>
            </a:r>
            <a:r>
              <a:rPr lang="es-MX" sz="800" dirty="0"/>
              <a:t>Firma de Acuerdo de Colaboración y Apoyo Técnico del Municipio con la USAID</a:t>
            </a:r>
          </a:p>
          <a:p>
            <a:pPr lvl="1"/>
            <a:endParaRPr lang="es-MX" sz="800" dirty="0"/>
          </a:p>
          <a:p>
            <a:pPr lvl="1"/>
            <a:r>
              <a:rPr lang="es-MX" sz="800" b="1" dirty="0"/>
              <a:t>Acción No. 10.- </a:t>
            </a:r>
            <a:r>
              <a:rPr lang="es-MX" sz="800" dirty="0"/>
              <a:t>Firma de Manifiesto de Voluntades en Mejora Regulatoria entre GENL y Municipios</a:t>
            </a:r>
          </a:p>
        </p:txBody>
      </p:sp>
      <p:sp>
        <p:nvSpPr>
          <p:cNvPr id="5" name="Marcador de número de diapositiva 4">
            <a:extLst>
              <a:ext uri="{FF2B5EF4-FFF2-40B4-BE49-F238E27FC236}">
                <a16:creationId xmlns:a16="http://schemas.microsoft.com/office/drawing/2014/main" id="{A97FF102-5FF0-487B-8A2B-2FC262FC6DC1}"/>
              </a:ext>
            </a:extLst>
          </p:cNvPr>
          <p:cNvSpPr>
            <a:spLocks noGrp="1"/>
          </p:cNvSpPr>
          <p:nvPr>
            <p:ph type="sldNum" sz="quarter" idx="12"/>
          </p:nvPr>
        </p:nvSpPr>
        <p:spPr/>
        <p:txBody>
          <a:bodyPr/>
          <a:lstStyle/>
          <a:p>
            <a:fld id="{A02E096A-B7B8-4787-9B48-14BF9873F2B8}" type="slidenum">
              <a:rPr lang="es-MX" smtClean="0"/>
              <a:t>15</a:t>
            </a:fld>
            <a:endParaRPr lang="es-MX"/>
          </a:p>
        </p:txBody>
      </p:sp>
      <p:pic>
        <p:nvPicPr>
          <p:cNvPr id="6" name="Imagen 5">
            <a:extLst>
              <a:ext uri="{FF2B5EF4-FFF2-40B4-BE49-F238E27FC236}">
                <a16:creationId xmlns:a16="http://schemas.microsoft.com/office/drawing/2014/main" id="{29834912-BC34-F72E-9F34-35130B105ED7}"/>
              </a:ext>
            </a:extLst>
          </p:cNvPr>
          <p:cNvPicPr>
            <a:picLocks noChangeAspect="1"/>
          </p:cNvPicPr>
          <p:nvPr/>
        </p:nvPicPr>
        <p:blipFill>
          <a:blip r:embed="rId2"/>
          <a:stretch>
            <a:fillRect/>
          </a:stretch>
        </p:blipFill>
        <p:spPr>
          <a:xfrm>
            <a:off x="1097280" y="102799"/>
            <a:ext cx="835224" cy="1152244"/>
          </a:xfrm>
          <a:prstGeom prst="rect">
            <a:avLst/>
          </a:prstGeom>
        </p:spPr>
      </p:pic>
    </p:spTree>
    <p:extLst>
      <p:ext uri="{BB962C8B-B14F-4D97-AF65-F5344CB8AC3E}">
        <p14:creationId xmlns:p14="http://schemas.microsoft.com/office/powerpoint/2010/main" val="253070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3E284-A8EC-0E22-AFCC-EAA6DFBE7873}"/>
              </a:ext>
            </a:extLst>
          </p:cNvPr>
          <p:cNvSpPr>
            <a:spLocks noGrp="1"/>
          </p:cNvSpPr>
          <p:nvPr>
            <p:ph type="title"/>
          </p:nvPr>
        </p:nvSpPr>
        <p:spPr/>
        <p:txBody>
          <a:bodyPr>
            <a:normAutofit/>
          </a:bodyPr>
          <a:lstStyle/>
          <a:p>
            <a:pPr algn="ctr"/>
            <a:r>
              <a:rPr lang="es-MX" sz="2400" b="1" dirty="0"/>
              <a:t>VI. SISTEMA   MUNICIPAL DE MEJORA REGULATORIA </a:t>
            </a:r>
            <a:r>
              <a:rPr lang="es-MX" sz="2800" b="1" dirty="0"/>
              <a:t>: </a:t>
            </a:r>
            <a:r>
              <a:rPr lang="es-MX" sz="2000" b="1" dirty="0"/>
              <a:t>Estrategia No. 2 / Acciones (10) </a:t>
            </a:r>
          </a:p>
        </p:txBody>
      </p:sp>
      <p:sp>
        <p:nvSpPr>
          <p:cNvPr id="3" name="Marcador de contenido 2">
            <a:extLst>
              <a:ext uri="{FF2B5EF4-FFF2-40B4-BE49-F238E27FC236}">
                <a16:creationId xmlns:a16="http://schemas.microsoft.com/office/drawing/2014/main" id="{1F23B341-5FF7-267A-27DD-5E740AAF16AA}"/>
              </a:ext>
            </a:extLst>
          </p:cNvPr>
          <p:cNvSpPr>
            <a:spLocks noGrp="1"/>
          </p:cNvSpPr>
          <p:nvPr>
            <p:ph idx="1"/>
          </p:nvPr>
        </p:nvSpPr>
        <p:spPr/>
        <p:txBody>
          <a:bodyPr>
            <a:normAutofit lnSpcReduction="10000"/>
          </a:bodyPr>
          <a:lstStyle/>
          <a:p>
            <a:r>
              <a:rPr lang="es-MX" sz="1200" b="1" dirty="0"/>
              <a:t>Estrategia No. 2 : Fortalecimiento Institucional / Instalación de Organismos Municipales de Gobernanza </a:t>
            </a:r>
          </a:p>
          <a:p>
            <a:endParaRPr lang="es-MX" sz="1200" b="1" dirty="0"/>
          </a:p>
          <a:p>
            <a:pPr lvl="1"/>
            <a:r>
              <a:rPr lang="es-MX" sz="800" b="1" dirty="0"/>
              <a:t>Acción No.1.- </a:t>
            </a:r>
            <a:r>
              <a:rPr lang="es-MX" sz="800" dirty="0"/>
              <a:t>Instalación del Consejo Ciudadano Municipal en Mejora Regulatoria </a:t>
            </a:r>
          </a:p>
          <a:p>
            <a:pPr lvl="1"/>
            <a:endParaRPr lang="es-MX" sz="800" dirty="0"/>
          </a:p>
          <a:p>
            <a:pPr lvl="1"/>
            <a:r>
              <a:rPr lang="es-MX" sz="800" b="1" dirty="0"/>
              <a:t>Acción No. 2.- </a:t>
            </a:r>
            <a:r>
              <a:rPr lang="es-MX" sz="800" dirty="0"/>
              <a:t>Promover reuniones bimestrales del Consejo Municipal Ciudadano,  con una agenda de mejora regulatoria  </a:t>
            </a:r>
          </a:p>
          <a:p>
            <a:pPr lvl="1"/>
            <a:endParaRPr lang="es-MX" sz="800" dirty="0"/>
          </a:p>
          <a:p>
            <a:pPr lvl="1"/>
            <a:r>
              <a:rPr lang="es-MX" sz="800" b="1" dirty="0"/>
              <a:t>Acción No. 3.- </a:t>
            </a:r>
            <a:r>
              <a:rPr lang="es-MX" sz="800" dirty="0"/>
              <a:t>Instalación del Comité Municipal en Mejora Regulatoria, </a:t>
            </a:r>
          </a:p>
          <a:p>
            <a:pPr lvl="1"/>
            <a:endParaRPr lang="es-MX" sz="800" dirty="0"/>
          </a:p>
          <a:p>
            <a:pPr lvl="1"/>
            <a:r>
              <a:rPr lang="es-MX" sz="800" b="1" dirty="0"/>
              <a:t>Acción No. 4</a:t>
            </a:r>
            <a:r>
              <a:rPr lang="es-MX" sz="800" dirty="0"/>
              <a:t>.- Promover reuniones mensuales del Comité Municipal, con una agenda definida de mejora regulatoria </a:t>
            </a:r>
          </a:p>
          <a:p>
            <a:pPr lvl="1"/>
            <a:endParaRPr lang="es-MX" sz="800" dirty="0"/>
          </a:p>
          <a:p>
            <a:pPr lvl="1"/>
            <a:r>
              <a:rPr lang="es-MX" sz="800" b="1" dirty="0"/>
              <a:t>Acción No. 5</a:t>
            </a:r>
            <a:r>
              <a:rPr lang="es-MX" sz="800" dirty="0"/>
              <a:t>.- Instalación del Comité Operativo de Enlaces Municipales en Mejora Regulatoria</a:t>
            </a:r>
          </a:p>
          <a:p>
            <a:pPr lvl="1"/>
            <a:endParaRPr lang="es-MX" sz="800" dirty="0"/>
          </a:p>
          <a:p>
            <a:pPr lvl="1"/>
            <a:r>
              <a:rPr lang="es-MX" sz="800" b="1" dirty="0"/>
              <a:t>Acción No. 6.- </a:t>
            </a:r>
            <a:r>
              <a:rPr lang="es-MX" sz="800" dirty="0"/>
              <a:t>Promover las reuniones semanales del Comité Operativo de Enlaces Municipales, con una Agenda definida </a:t>
            </a:r>
          </a:p>
          <a:p>
            <a:pPr lvl="1"/>
            <a:endParaRPr lang="es-MX" sz="800" dirty="0"/>
          </a:p>
          <a:p>
            <a:pPr lvl="1"/>
            <a:r>
              <a:rPr lang="es-MX" sz="800" b="1" dirty="0"/>
              <a:t>Acción No. 7.- </a:t>
            </a:r>
            <a:r>
              <a:rPr lang="es-MX" sz="800" dirty="0"/>
              <a:t>Instalación de la Comisión de Reglamentación y Mejora Regulatoria del H. Cabildo ( Nuevas funciones)</a:t>
            </a:r>
          </a:p>
          <a:p>
            <a:pPr lvl="1"/>
            <a:endParaRPr lang="es-MX" sz="800" dirty="0"/>
          </a:p>
          <a:p>
            <a:pPr lvl="1"/>
            <a:r>
              <a:rPr lang="es-MX" sz="800" b="1" dirty="0"/>
              <a:t>Acción No. 8.- </a:t>
            </a:r>
            <a:r>
              <a:rPr lang="es-MX" sz="800" dirty="0"/>
              <a:t>Modificación de la Estructura Organizacional de la Secretaria de Desarrollo Económica y Turismo</a:t>
            </a:r>
          </a:p>
          <a:p>
            <a:pPr lvl="1"/>
            <a:endParaRPr lang="es-MX" sz="800" dirty="0"/>
          </a:p>
          <a:p>
            <a:pPr lvl="1"/>
            <a:r>
              <a:rPr lang="es-MX" sz="800" b="1" dirty="0"/>
              <a:t>Acción No. 9.- </a:t>
            </a:r>
            <a:r>
              <a:rPr lang="es-MX" sz="800" dirty="0"/>
              <a:t>Instalación de la Dirección de Mejora Regulatoria  </a:t>
            </a:r>
          </a:p>
          <a:p>
            <a:pPr lvl="1"/>
            <a:endParaRPr lang="es-MX" sz="800" dirty="0"/>
          </a:p>
          <a:p>
            <a:pPr lvl="1"/>
            <a:r>
              <a:rPr lang="es-MX" sz="800" b="1" dirty="0"/>
              <a:t>Acción No. 10.-  </a:t>
            </a:r>
            <a:r>
              <a:rPr lang="es-MX" sz="800" dirty="0"/>
              <a:t>Nombramiento de los Enlaces Municipales en Mejora Regulatoria (por Secretaria)</a:t>
            </a:r>
          </a:p>
        </p:txBody>
      </p:sp>
      <p:sp>
        <p:nvSpPr>
          <p:cNvPr id="5" name="Marcador de número de diapositiva 4">
            <a:extLst>
              <a:ext uri="{FF2B5EF4-FFF2-40B4-BE49-F238E27FC236}">
                <a16:creationId xmlns:a16="http://schemas.microsoft.com/office/drawing/2014/main" id="{150EA44D-B9D0-FF6D-B227-5006EC2781FD}"/>
              </a:ext>
            </a:extLst>
          </p:cNvPr>
          <p:cNvSpPr>
            <a:spLocks noGrp="1"/>
          </p:cNvSpPr>
          <p:nvPr>
            <p:ph type="sldNum" sz="quarter" idx="12"/>
          </p:nvPr>
        </p:nvSpPr>
        <p:spPr/>
        <p:txBody>
          <a:bodyPr/>
          <a:lstStyle/>
          <a:p>
            <a:fld id="{A02E096A-B7B8-4787-9B48-14BF9873F2B8}" type="slidenum">
              <a:rPr lang="es-MX" smtClean="0"/>
              <a:t>16</a:t>
            </a:fld>
            <a:endParaRPr lang="es-MX"/>
          </a:p>
        </p:txBody>
      </p:sp>
      <p:pic>
        <p:nvPicPr>
          <p:cNvPr id="6" name="Imagen 5">
            <a:extLst>
              <a:ext uri="{FF2B5EF4-FFF2-40B4-BE49-F238E27FC236}">
                <a16:creationId xmlns:a16="http://schemas.microsoft.com/office/drawing/2014/main" id="{94847071-2535-BF11-332E-2497B8CF5043}"/>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205603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5593D-2CE5-187A-BAE6-D932BC43836B}"/>
              </a:ext>
            </a:extLst>
          </p:cNvPr>
          <p:cNvSpPr>
            <a:spLocks noGrp="1"/>
          </p:cNvSpPr>
          <p:nvPr>
            <p:ph type="title"/>
          </p:nvPr>
        </p:nvSpPr>
        <p:spPr/>
        <p:txBody>
          <a:bodyPr>
            <a:normAutofit/>
          </a:bodyPr>
          <a:lstStyle/>
          <a:p>
            <a:pPr algn="ctr"/>
            <a:r>
              <a:rPr lang="es-MX" sz="2400" b="1" dirty="0"/>
              <a:t>VI. SISTEMA   MUNICIPAL DE MEJORA REGULATORIA : </a:t>
            </a:r>
            <a:r>
              <a:rPr lang="es-MX" sz="1800" b="1" dirty="0"/>
              <a:t>Estrategia No. 3 / Acciones (22) </a:t>
            </a:r>
            <a:endParaRPr lang="es-MX" sz="2800" dirty="0"/>
          </a:p>
        </p:txBody>
      </p:sp>
      <p:sp>
        <p:nvSpPr>
          <p:cNvPr id="3" name="Marcador de contenido 2">
            <a:extLst>
              <a:ext uri="{FF2B5EF4-FFF2-40B4-BE49-F238E27FC236}">
                <a16:creationId xmlns:a16="http://schemas.microsoft.com/office/drawing/2014/main" id="{F6B918CB-9D92-8D4E-8F8E-7CB5F8EFA530}"/>
              </a:ext>
            </a:extLst>
          </p:cNvPr>
          <p:cNvSpPr>
            <a:spLocks noGrp="1"/>
          </p:cNvSpPr>
          <p:nvPr>
            <p:ph idx="1"/>
          </p:nvPr>
        </p:nvSpPr>
        <p:spPr>
          <a:xfrm>
            <a:off x="1097280" y="1845734"/>
            <a:ext cx="10058400" cy="4236284"/>
          </a:xfrm>
        </p:spPr>
        <p:txBody>
          <a:bodyPr numCol="2">
            <a:normAutofit fontScale="32500" lnSpcReduction="20000"/>
          </a:bodyPr>
          <a:lstStyle/>
          <a:p>
            <a:r>
              <a:rPr lang="es-MX" sz="3100" b="1" dirty="0"/>
              <a:t>Estrategia No. 3: Fortalecimiento de Capacidades Técnicas de los Servidores Públicos </a:t>
            </a:r>
          </a:p>
          <a:p>
            <a:endParaRPr lang="es-MX" b="1" dirty="0"/>
          </a:p>
          <a:p>
            <a:pPr lvl="1"/>
            <a:r>
              <a:rPr lang="es-MX" sz="2000" dirty="0"/>
              <a:t> </a:t>
            </a:r>
            <a:r>
              <a:rPr lang="es-MX" sz="2000" b="1" dirty="0"/>
              <a:t>Acción No. 1.- </a:t>
            </a:r>
            <a:r>
              <a:rPr lang="es-MX" sz="2000" dirty="0"/>
              <a:t>Taller – Plataforma del Sistema Nacional   / Plan Estratégico de Mejora Regulatoria </a:t>
            </a:r>
          </a:p>
          <a:p>
            <a:pPr lvl="1"/>
            <a:endParaRPr lang="es-MX" sz="2000" dirty="0"/>
          </a:p>
          <a:p>
            <a:pPr lvl="1"/>
            <a:r>
              <a:rPr lang="es-MX" sz="2000" b="1" dirty="0"/>
              <a:t>Acción No. 2.-  </a:t>
            </a:r>
            <a:r>
              <a:rPr lang="es-MX" sz="2000" dirty="0"/>
              <a:t>Taller – Capacitación técnica en M. Regulatoria y Simplificación Administrativa ( Comité )</a:t>
            </a:r>
          </a:p>
          <a:p>
            <a:pPr lvl="1"/>
            <a:endParaRPr lang="es-MX" sz="2000" dirty="0"/>
          </a:p>
          <a:p>
            <a:pPr lvl="1"/>
            <a:r>
              <a:rPr lang="es-MX" sz="2000" b="1" dirty="0"/>
              <a:t>Acción No. 3.- </a:t>
            </a:r>
            <a:r>
              <a:rPr lang="es-MX" sz="2000" dirty="0"/>
              <a:t>Taller – Capacitación técnica en M. Regulatoria y Simplificación </a:t>
            </a:r>
            <a:r>
              <a:rPr lang="es-MX" sz="2000" dirty="0" err="1"/>
              <a:t>Admin</a:t>
            </a:r>
            <a:r>
              <a:rPr lang="es-MX" sz="2000" dirty="0"/>
              <a:t>. ( R. Ayuntamiento)</a:t>
            </a:r>
          </a:p>
          <a:p>
            <a:pPr lvl="1"/>
            <a:endParaRPr lang="es-MX" sz="2000" dirty="0"/>
          </a:p>
          <a:p>
            <a:pPr lvl="1"/>
            <a:r>
              <a:rPr lang="es-MX" sz="2000" b="1" dirty="0"/>
              <a:t>Acción No. 4.- Taller -  </a:t>
            </a:r>
            <a:r>
              <a:rPr lang="es-MX" sz="2000" dirty="0"/>
              <a:t>Capacitación técnica en M. Regulatoria y Simplificación Administrativa ( Gabinete )</a:t>
            </a:r>
          </a:p>
          <a:p>
            <a:pPr lvl="1"/>
            <a:endParaRPr lang="es-MX" sz="2000" dirty="0"/>
          </a:p>
          <a:p>
            <a:pPr lvl="1"/>
            <a:r>
              <a:rPr lang="es-MX" sz="2000" b="1" dirty="0"/>
              <a:t>Acción No. 5.- </a:t>
            </a:r>
            <a:r>
              <a:rPr lang="es-MX" sz="2000" dirty="0"/>
              <a:t>Taller – Capacitación Técnica sobre el Análisis de Impacto Regulatorio (AIR Ex ANTE, Ex POST)</a:t>
            </a:r>
          </a:p>
          <a:p>
            <a:pPr lvl="1"/>
            <a:endParaRPr lang="es-MX" sz="2000" dirty="0"/>
          </a:p>
          <a:p>
            <a:pPr lvl="1"/>
            <a:r>
              <a:rPr lang="es-MX" sz="2000" b="1" dirty="0"/>
              <a:t>Acción No. 6.- </a:t>
            </a:r>
            <a:r>
              <a:rPr lang="es-MX" sz="2000" dirty="0"/>
              <a:t>Taller – Capacitación sobre las evaluación de las Regulaciones Municipales (SINAGER)</a:t>
            </a:r>
          </a:p>
          <a:p>
            <a:pPr lvl="1"/>
            <a:endParaRPr lang="es-MX" sz="2000" dirty="0"/>
          </a:p>
          <a:p>
            <a:pPr lvl="1"/>
            <a:r>
              <a:rPr lang="es-MX" sz="2000" b="1" dirty="0"/>
              <a:t>Acción No. 7.- </a:t>
            </a:r>
            <a:r>
              <a:rPr lang="es-MX" sz="2000" dirty="0"/>
              <a:t>Taller -  Capacitación sobre los Programas Anuales en M. Regulatoria (REMR)</a:t>
            </a:r>
          </a:p>
          <a:p>
            <a:pPr lvl="1"/>
            <a:endParaRPr lang="es-MX" sz="2000" dirty="0"/>
          </a:p>
          <a:p>
            <a:pPr lvl="1"/>
            <a:r>
              <a:rPr lang="es-MX" sz="2000" b="1" dirty="0"/>
              <a:t>Acción No. 8.- </a:t>
            </a:r>
            <a:r>
              <a:rPr lang="es-MX" sz="2000" dirty="0"/>
              <a:t>Taller -  Capacitación sobre el Registro Municipal de Tramites y Servicios (REMTYS)</a:t>
            </a:r>
          </a:p>
          <a:p>
            <a:pPr lvl="1"/>
            <a:endParaRPr lang="es-MX" sz="2000" dirty="0"/>
          </a:p>
          <a:p>
            <a:pPr lvl="1"/>
            <a:r>
              <a:rPr lang="es-MX" sz="2000" b="1" dirty="0"/>
              <a:t>Acción No. 9.- </a:t>
            </a:r>
            <a:r>
              <a:rPr lang="es-MX" sz="2000" dirty="0"/>
              <a:t>Taller – Capacitación sobre el Registro Municipal de Visitas Domiciliarias (REMVID) </a:t>
            </a:r>
          </a:p>
          <a:p>
            <a:pPr lvl="1"/>
            <a:endParaRPr lang="es-MX" sz="2000" dirty="0"/>
          </a:p>
          <a:p>
            <a:pPr lvl="1"/>
            <a:r>
              <a:rPr lang="es-MX" sz="2000" b="1" dirty="0"/>
              <a:t>Acción No. 10.-  Taller – </a:t>
            </a:r>
            <a:r>
              <a:rPr lang="es-MX" sz="2000" dirty="0"/>
              <a:t>Capacitación sobre el Padrón Único del Fomento a la Confianza Ciudadano (PUFCC)</a:t>
            </a:r>
          </a:p>
          <a:p>
            <a:pPr marL="201168" lvl="1" indent="0">
              <a:buNone/>
            </a:pPr>
            <a:endParaRPr lang="es-MX" sz="2000" b="1" dirty="0"/>
          </a:p>
          <a:p>
            <a:pPr lvl="1"/>
            <a:r>
              <a:rPr lang="es-MX" sz="2000" b="1" dirty="0"/>
              <a:t>Acción No. 11.- </a:t>
            </a:r>
            <a:r>
              <a:rPr lang="es-MX" sz="2000" dirty="0"/>
              <a:t>Taller – Capacitación  sobre el Reg.  </a:t>
            </a:r>
            <a:r>
              <a:rPr lang="es-MX" sz="2000" dirty="0" err="1"/>
              <a:t>Mpal</a:t>
            </a:r>
            <a:r>
              <a:rPr lang="es-MX" sz="2000" dirty="0"/>
              <a:t> de Expediente Electrónica /  La Protesta Ciudadana</a:t>
            </a:r>
          </a:p>
          <a:p>
            <a:pPr marL="201168" lvl="1" indent="0">
              <a:buNone/>
            </a:pPr>
            <a:r>
              <a:rPr lang="es-MX" sz="1300" dirty="0"/>
              <a:t> </a:t>
            </a:r>
          </a:p>
          <a:p>
            <a:pPr marL="201168" lvl="1" indent="0">
              <a:buNone/>
            </a:pPr>
            <a:endParaRPr lang="es-MX" sz="1300" dirty="0"/>
          </a:p>
          <a:p>
            <a:pPr marL="201168" lvl="1" indent="0">
              <a:buNone/>
            </a:pPr>
            <a:endParaRPr lang="es-MX" sz="1300" dirty="0"/>
          </a:p>
          <a:p>
            <a:pPr marL="201168" lvl="1" indent="0">
              <a:buNone/>
            </a:pPr>
            <a:endParaRPr lang="es-MX" sz="1300" dirty="0"/>
          </a:p>
          <a:p>
            <a:pPr marL="201168" lvl="1" indent="0">
              <a:buNone/>
            </a:pPr>
            <a:endParaRPr lang="es-MX" sz="1300" dirty="0"/>
          </a:p>
          <a:p>
            <a:pPr marL="201168" lvl="1" indent="0">
              <a:buNone/>
            </a:pPr>
            <a:endParaRPr lang="es-MX" sz="1300" dirty="0"/>
          </a:p>
          <a:p>
            <a:pPr marL="201168" lvl="1" indent="0">
              <a:buNone/>
            </a:pPr>
            <a:endParaRPr lang="es-MX" sz="2000" dirty="0"/>
          </a:p>
          <a:p>
            <a:pPr marL="201168" lvl="1" indent="0">
              <a:buNone/>
            </a:pPr>
            <a:endParaRPr lang="es-MX" sz="2000" dirty="0"/>
          </a:p>
          <a:p>
            <a:pPr lvl="1"/>
            <a:r>
              <a:rPr lang="es-MX" sz="2000" b="1" dirty="0"/>
              <a:t>Acción No. 12.- </a:t>
            </a:r>
            <a:r>
              <a:rPr lang="es-MX" sz="2000" dirty="0"/>
              <a:t>Taller – Capacitación de los Programas </a:t>
            </a:r>
            <a:r>
              <a:rPr lang="es-MX" sz="2000" dirty="0" err="1"/>
              <a:t>Mpales</a:t>
            </a:r>
            <a:r>
              <a:rPr lang="es-MX" sz="2000" dirty="0"/>
              <a:t> en M. Regulatoria – Guillotina / Simplificación</a:t>
            </a:r>
          </a:p>
          <a:p>
            <a:pPr lvl="1"/>
            <a:endParaRPr lang="es-MX" sz="2000" dirty="0"/>
          </a:p>
          <a:p>
            <a:pPr lvl="1"/>
            <a:r>
              <a:rPr lang="es-MX" sz="2000" b="1" dirty="0"/>
              <a:t>Acción No. 13.- </a:t>
            </a:r>
            <a:r>
              <a:rPr lang="es-MX" sz="2000" dirty="0"/>
              <a:t>Taller – Capacitación de los Programas   </a:t>
            </a:r>
            <a:r>
              <a:rPr lang="es-MX" sz="2000" dirty="0" err="1"/>
              <a:t>Mpales</a:t>
            </a:r>
            <a:r>
              <a:rPr lang="es-MX" sz="2000" dirty="0"/>
              <a:t> en  M. Regulatoria – Homologación / Digitalización</a:t>
            </a:r>
          </a:p>
          <a:p>
            <a:pPr lvl="1"/>
            <a:endParaRPr lang="es-MX" sz="2000" dirty="0"/>
          </a:p>
          <a:p>
            <a:pPr lvl="1"/>
            <a:r>
              <a:rPr lang="es-MX" sz="2000" b="1" dirty="0"/>
              <a:t>Acción No. 14.- </a:t>
            </a:r>
            <a:r>
              <a:rPr lang="es-MX" sz="2000" dirty="0"/>
              <a:t>Taller- Capacitación  de los Programas Municipales en M. Regulatoria – Interconexión </a:t>
            </a:r>
          </a:p>
          <a:p>
            <a:pPr lvl="1"/>
            <a:endParaRPr lang="es-MX" sz="2000" dirty="0"/>
          </a:p>
          <a:p>
            <a:pPr lvl="1"/>
            <a:r>
              <a:rPr lang="es-MX" sz="2000" b="1" dirty="0"/>
              <a:t>Acción No. 15.- </a:t>
            </a:r>
            <a:r>
              <a:rPr lang="es-MX" sz="2000" dirty="0"/>
              <a:t>Taller –  Cap. CONAMER -  Sistema de Apertura Rápida de Empresas  (SARE / PROSARE)</a:t>
            </a:r>
          </a:p>
          <a:p>
            <a:pPr lvl="1"/>
            <a:endParaRPr lang="es-MX" sz="2000" dirty="0"/>
          </a:p>
          <a:p>
            <a:pPr lvl="1"/>
            <a:r>
              <a:rPr lang="es-MX" sz="2000" b="1" dirty="0"/>
              <a:t>Acción No. 16.- </a:t>
            </a:r>
            <a:r>
              <a:rPr lang="es-MX" sz="2000" dirty="0"/>
              <a:t>Taller – Cap. CONAMER -  Ventanilla Única de Construcción  (VUC / VUCS)</a:t>
            </a:r>
          </a:p>
          <a:p>
            <a:pPr lvl="1"/>
            <a:endParaRPr lang="es-MX" sz="2000" dirty="0"/>
          </a:p>
          <a:p>
            <a:pPr lvl="1"/>
            <a:r>
              <a:rPr lang="es-MX" sz="2000" b="1" dirty="0"/>
              <a:t>Acción No. 17.- </a:t>
            </a:r>
            <a:r>
              <a:rPr lang="es-MX" sz="2000" dirty="0"/>
              <a:t>Taller – Cap. CONAMER –Ven. Única </a:t>
            </a:r>
            <a:r>
              <a:rPr lang="es-MX" sz="2000" dirty="0" err="1"/>
              <a:t>Mpal</a:t>
            </a:r>
            <a:r>
              <a:rPr lang="es-MX" sz="2000" dirty="0"/>
              <a:t> de Atención a Tramites Ciudadanos (VUMATC)</a:t>
            </a:r>
          </a:p>
          <a:p>
            <a:pPr lvl="1"/>
            <a:endParaRPr lang="es-MX" sz="2000" dirty="0"/>
          </a:p>
          <a:p>
            <a:pPr lvl="1"/>
            <a:r>
              <a:rPr lang="es-MX" sz="2000" b="1" dirty="0"/>
              <a:t>Acción No. 18.- </a:t>
            </a:r>
            <a:r>
              <a:rPr lang="es-MX" sz="2000" dirty="0"/>
              <a:t>Taller – Cap. CONAMER- La Simplificación de cargas Administrativas ( SIMPLIFICA )</a:t>
            </a:r>
          </a:p>
          <a:p>
            <a:pPr lvl="1"/>
            <a:endParaRPr lang="es-MX" sz="2000" dirty="0"/>
          </a:p>
          <a:p>
            <a:pPr lvl="1"/>
            <a:r>
              <a:rPr lang="es-MX" sz="2000" b="1" dirty="0"/>
              <a:t>Acción No. 19.- </a:t>
            </a:r>
            <a:r>
              <a:rPr lang="es-MX" sz="2000" dirty="0"/>
              <a:t>Taller – Cap. CONAMER – El Método Eco.  y Jurídico  de la Reforma </a:t>
            </a:r>
            <a:r>
              <a:rPr lang="es-MX" sz="2000" dirty="0" err="1"/>
              <a:t>Admin</a:t>
            </a:r>
            <a:r>
              <a:rPr lang="es-MX" sz="2000" dirty="0"/>
              <a:t> (MEJORA)</a:t>
            </a:r>
          </a:p>
          <a:p>
            <a:pPr lvl="1"/>
            <a:endParaRPr lang="es-MX" sz="2000" dirty="0"/>
          </a:p>
          <a:p>
            <a:pPr lvl="1"/>
            <a:r>
              <a:rPr lang="es-MX" sz="2000" b="1" dirty="0"/>
              <a:t>Acción No. 20.- </a:t>
            </a:r>
            <a:r>
              <a:rPr lang="es-MX" sz="2000" dirty="0"/>
              <a:t>Taller – Cap. CONAMER -  Los Juicios Orales Mercantiles (JOM) </a:t>
            </a:r>
          </a:p>
          <a:p>
            <a:pPr lvl="1"/>
            <a:endParaRPr lang="es-MX" sz="2000" dirty="0"/>
          </a:p>
          <a:p>
            <a:pPr lvl="1"/>
            <a:r>
              <a:rPr lang="es-MX" sz="2000" b="1" dirty="0"/>
              <a:t>Acción No. 21.- </a:t>
            </a:r>
            <a:r>
              <a:rPr lang="es-MX" sz="2000" dirty="0"/>
              <a:t>Taller – Cap. CONAMER.  El Programa de Reforma a los Sectores Prioritarios (PROFORMA) </a:t>
            </a:r>
          </a:p>
          <a:p>
            <a:pPr lvl="1"/>
            <a:endParaRPr lang="es-MX" sz="2000" dirty="0"/>
          </a:p>
          <a:p>
            <a:pPr lvl="1"/>
            <a:r>
              <a:rPr lang="es-MX" sz="2000" b="1" dirty="0"/>
              <a:t>Acción No. 22.- </a:t>
            </a:r>
            <a:r>
              <a:rPr lang="es-MX" sz="2000" dirty="0"/>
              <a:t>Taller – Capacitación sobre Encuestas e Indicadores de Evaluación  / </a:t>
            </a:r>
            <a:r>
              <a:rPr lang="es-MX" sz="2000" dirty="0" err="1"/>
              <a:t>Doimg</a:t>
            </a:r>
            <a:r>
              <a:rPr lang="es-MX" sz="2000" dirty="0"/>
              <a:t> Business  </a:t>
            </a:r>
          </a:p>
          <a:p>
            <a:pPr lvl="1"/>
            <a:endParaRPr lang="es-MX" sz="800" dirty="0"/>
          </a:p>
          <a:p>
            <a:pPr lvl="1"/>
            <a:endParaRPr lang="es-MX" sz="800" dirty="0"/>
          </a:p>
          <a:p>
            <a:pPr marL="0" indent="0">
              <a:buNone/>
            </a:pPr>
            <a:endParaRPr lang="es-MX" sz="800" dirty="0"/>
          </a:p>
        </p:txBody>
      </p:sp>
      <p:sp>
        <p:nvSpPr>
          <p:cNvPr id="5" name="Marcador de número de diapositiva 4">
            <a:extLst>
              <a:ext uri="{FF2B5EF4-FFF2-40B4-BE49-F238E27FC236}">
                <a16:creationId xmlns:a16="http://schemas.microsoft.com/office/drawing/2014/main" id="{3E521D3F-CFA9-0C8C-A05A-FF2BCF1A1272}"/>
              </a:ext>
            </a:extLst>
          </p:cNvPr>
          <p:cNvSpPr>
            <a:spLocks noGrp="1"/>
          </p:cNvSpPr>
          <p:nvPr>
            <p:ph type="sldNum" sz="quarter" idx="12"/>
          </p:nvPr>
        </p:nvSpPr>
        <p:spPr/>
        <p:txBody>
          <a:bodyPr/>
          <a:lstStyle/>
          <a:p>
            <a:fld id="{A02E096A-B7B8-4787-9B48-14BF9873F2B8}" type="slidenum">
              <a:rPr lang="es-MX" smtClean="0"/>
              <a:t>17</a:t>
            </a:fld>
            <a:endParaRPr lang="es-MX"/>
          </a:p>
        </p:txBody>
      </p:sp>
      <p:pic>
        <p:nvPicPr>
          <p:cNvPr id="6" name="Imagen 5">
            <a:extLst>
              <a:ext uri="{FF2B5EF4-FFF2-40B4-BE49-F238E27FC236}">
                <a16:creationId xmlns:a16="http://schemas.microsoft.com/office/drawing/2014/main" id="{3EF3E365-0D19-9264-C4FA-6939A687E66A}"/>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400778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36EE88-917A-521C-A4ED-65F39E5096BC}"/>
              </a:ext>
            </a:extLst>
          </p:cNvPr>
          <p:cNvSpPr>
            <a:spLocks noGrp="1"/>
          </p:cNvSpPr>
          <p:nvPr>
            <p:ph idx="1"/>
          </p:nvPr>
        </p:nvSpPr>
        <p:spPr/>
        <p:txBody>
          <a:bodyPr numCol="2">
            <a:normAutofit fontScale="92500" lnSpcReduction="20000"/>
          </a:bodyPr>
          <a:lstStyle/>
          <a:p>
            <a:r>
              <a:rPr lang="es-MX" sz="1300" b="1" dirty="0"/>
              <a:t>Estrategia No. 4 : Implementación del Sistema Municipal de Mejora Regulatoria en el Portal   </a:t>
            </a:r>
          </a:p>
          <a:p>
            <a:endParaRPr lang="es-MX" sz="800" b="1" dirty="0"/>
          </a:p>
          <a:p>
            <a:endParaRPr lang="es-MX" sz="800" b="1" dirty="0"/>
          </a:p>
          <a:p>
            <a:pPr lvl="1"/>
            <a:r>
              <a:rPr lang="es-MX" sz="900" b="1" dirty="0"/>
              <a:t>Acción No. 1.-</a:t>
            </a:r>
            <a:r>
              <a:rPr lang="es-MX" sz="900" dirty="0"/>
              <a:t> Generar los Listados, Padrones, y Registros de MR requeridos por el Sistema en el portal  </a:t>
            </a:r>
          </a:p>
          <a:p>
            <a:pPr lvl="1"/>
            <a:endParaRPr lang="es-MX" sz="900" dirty="0"/>
          </a:p>
          <a:p>
            <a:pPr lvl="1"/>
            <a:r>
              <a:rPr lang="es-MX" sz="900" b="1" dirty="0"/>
              <a:t>Acción No. 2.-</a:t>
            </a:r>
            <a:r>
              <a:rPr lang="es-MX" sz="900" dirty="0"/>
              <a:t> Requerimientos de iconos de Transparencia y Gobierno Abierto / Contraloría </a:t>
            </a:r>
          </a:p>
          <a:p>
            <a:pPr lvl="1"/>
            <a:endParaRPr lang="es-MX" sz="900" dirty="0"/>
          </a:p>
          <a:p>
            <a:pPr lvl="1"/>
            <a:r>
              <a:rPr lang="es-MX" sz="900" b="1" dirty="0"/>
              <a:t>Acción No. 3.-  </a:t>
            </a:r>
            <a:r>
              <a:rPr lang="es-MX" sz="900" dirty="0"/>
              <a:t>Estructura Organizacional del Municipio por Secretaria, Dirección y Coordinación</a:t>
            </a:r>
          </a:p>
          <a:p>
            <a:pPr lvl="1"/>
            <a:endParaRPr lang="es-MX" sz="900" dirty="0"/>
          </a:p>
          <a:p>
            <a:pPr lvl="1"/>
            <a:r>
              <a:rPr lang="es-MX" sz="900" b="1" dirty="0"/>
              <a:t>Acción No. 4.- </a:t>
            </a:r>
            <a:r>
              <a:rPr lang="es-MX" sz="900" dirty="0"/>
              <a:t>Información oficial sobre las Misiones de cada Secretaria / Dirección / Coordinación</a:t>
            </a:r>
          </a:p>
          <a:p>
            <a:pPr lvl="1"/>
            <a:endParaRPr lang="es-MX" sz="900" dirty="0"/>
          </a:p>
          <a:p>
            <a:pPr lvl="1"/>
            <a:r>
              <a:rPr lang="es-MX" sz="900" b="1" dirty="0"/>
              <a:t>Acción No. 5.-  </a:t>
            </a:r>
            <a:r>
              <a:rPr lang="es-MX" sz="900" dirty="0"/>
              <a:t>Información de los Servidores Públicos Secretarios / Directores/ Coordinadores </a:t>
            </a:r>
          </a:p>
          <a:p>
            <a:pPr marL="201168" lvl="1" indent="0">
              <a:buNone/>
            </a:pPr>
            <a:r>
              <a:rPr lang="es-MX" sz="900" dirty="0"/>
              <a:t> </a:t>
            </a:r>
          </a:p>
          <a:p>
            <a:pPr lvl="1"/>
            <a:r>
              <a:rPr lang="es-MX" sz="900" b="1" dirty="0"/>
              <a:t>Acción No. 6.-  </a:t>
            </a:r>
            <a:r>
              <a:rPr lang="es-MX" sz="900" dirty="0"/>
              <a:t>Creación del Software  del Portal Municipal en internet  / Informática – Mejora Regulatoria</a:t>
            </a:r>
          </a:p>
          <a:p>
            <a:pPr lvl="1"/>
            <a:endParaRPr lang="es-MX" sz="900" dirty="0"/>
          </a:p>
          <a:p>
            <a:pPr lvl="1"/>
            <a:r>
              <a:rPr lang="es-MX" sz="900" b="1" dirty="0"/>
              <a:t>Acción No. 7.- </a:t>
            </a:r>
            <a:r>
              <a:rPr lang="es-MX" sz="900" dirty="0"/>
              <a:t>Definir y generar la información de Mejora Regulatoria para ser incorporada al portal </a:t>
            </a:r>
          </a:p>
          <a:p>
            <a:pPr lvl="1"/>
            <a:endParaRPr lang="es-MX" sz="900" dirty="0"/>
          </a:p>
          <a:p>
            <a:pPr lvl="1"/>
            <a:r>
              <a:rPr lang="es-MX" sz="900" b="1" dirty="0"/>
              <a:t>Acción No. 8.- </a:t>
            </a:r>
            <a:r>
              <a:rPr lang="es-MX" sz="900" dirty="0"/>
              <a:t>Fotografía y mensaje del Alcalde en el Portal </a:t>
            </a:r>
          </a:p>
          <a:p>
            <a:endParaRPr lang="es-MX" sz="800" dirty="0"/>
          </a:p>
          <a:p>
            <a:endParaRPr lang="es-MX" sz="800" dirty="0"/>
          </a:p>
          <a:p>
            <a:endParaRPr lang="es-MX" sz="800" dirty="0"/>
          </a:p>
          <a:p>
            <a:pPr marL="0" indent="0">
              <a:buNone/>
            </a:pPr>
            <a:endParaRPr lang="es-MX" sz="800" dirty="0"/>
          </a:p>
          <a:p>
            <a:pPr marL="0" indent="0">
              <a:buNone/>
            </a:pPr>
            <a:endParaRPr lang="es-MX" sz="900" dirty="0"/>
          </a:p>
          <a:p>
            <a:pPr lvl="1"/>
            <a:r>
              <a:rPr lang="es-MX" sz="900" b="1" dirty="0"/>
              <a:t>Acción No. 9.- </a:t>
            </a:r>
            <a:r>
              <a:rPr lang="es-MX" sz="900" dirty="0"/>
              <a:t>Definición de las diversas vías de Acceso y los iconos  de la del Portal </a:t>
            </a:r>
          </a:p>
          <a:p>
            <a:pPr marL="201168" lvl="1" indent="0">
              <a:buNone/>
            </a:pPr>
            <a:endParaRPr lang="es-MX" sz="900" dirty="0"/>
          </a:p>
          <a:p>
            <a:pPr lvl="1"/>
            <a:r>
              <a:rPr lang="es-MX" sz="900" b="1" dirty="0"/>
              <a:t>Acción No. 10.-  </a:t>
            </a:r>
            <a:r>
              <a:rPr lang="es-MX" sz="900" dirty="0"/>
              <a:t>Definición de la Hoja Electrónica y </a:t>
            </a:r>
            <a:r>
              <a:rPr lang="es-MX" sz="900" dirty="0" err="1"/>
              <a:t>Pasword</a:t>
            </a:r>
            <a:r>
              <a:rPr lang="es-MX" sz="900" dirty="0"/>
              <a:t> para subir o modificar información  en el portal </a:t>
            </a:r>
          </a:p>
          <a:p>
            <a:pPr lvl="1"/>
            <a:endParaRPr lang="es-MX" sz="900" dirty="0"/>
          </a:p>
          <a:p>
            <a:pPr lvl="1"/>
            <a:r>
              <a:rPr lang="es-MX" sz="900" b="1" dirty="0"/>
              <a:t>Acción No. 11.- </a:t>
            </a:r>
            <a:r>
              <a:rPr lang="es-MX" sz="900" dirty="0"/>
              <a:t>Codificación de la Estructura /  Datos técnicos de los Tramites y Servicios por Secretaria </a:t>
            </a:r>
          </a:p>
          <a:p>
            <a:pPr lvl="1"/>
            <a:endParaRPr lang="es-MX" sz="900" dirty="0"/>
          </a:p>
          <a:p>
            <a:pPr lvl="1"/>
            <a:r>
              <a:rPr lang="es-MX" sz="900" b="1" dirty="0"/>
              <a:t>Acción No. 12.- </a:t>
            </a:r>
            <a:r>
              <a:rPr lang="es-MX" sz="900" dirty="0"/>
              <a:t>Generar autorizaciones de los Titulares de cada Secretaria / Información del Portal</a:t>
            </a:r>
          </a:p>
          <a:p>
            <a:pPr lvl="1"/>
            <a:endParaRPr lang="es-MX" sz="900" dirty="0"/>
          </a:p>
          <a:p>
            <a:pPr lvl="1"/>
            <a:r>
              <a:rPr lang="es-MX" sz="900" b="1" dirty="0"/>
              <a:t>Acción No. 13.- </a:t>
            </a:r>
            <a:r>
              <a:rPr lang="es-MX" sz="900" dirty="0"/>
              <a:t>Poner a consideración de consulta ciudadana la información por instalar en el portal</a:t>
            </a:r>
          </a:p>
          <a:p>
            <a:pPr lvl="1"/>
            <a:endParaRPr lang="es-MX" sz="900" dirty="0"/>
          </a:p>
          <a:p>
            <a:pPr lvl="1"/>
            <a:r>
              <a:rPr lang="es-MX" sz="900" b="1" dirty="0"/>
              <a:t>Acción No. 14.- </a:t>
            </a:r>
            <a:r>
              <a:rPr lang="es-MX" sz="900" dirty="0"/>
              <a:t>Pasar la Información del Portal por la autorización del H. Cabildo</a:t>
            </a:r>
          </a:p>
          <a:p>
            <a:pPr lvl="1"/>
            <a:r>
              <a:rPr lang="es-MX" sz="900" dirty="0"/>
              <a:t> </a:t>
            </a:r>
          </a:p>
          <a:p>
            <a:pPr lvl="1"/>
            <a:r>
              <a:rPr lang="es-MX" sz="900" b="1" dirty="0"/>
              <a:t>Acción No. 15.- </a:t>
            </a:r>
            <a:r>
              <a:rPr lang="es-MX" sz="900" dirty="0"/>
              <a:t>Publicar la información en la Gaceta Municipal y Periódico Oficial </a:t>
            </a:r>
          </a:p>
          <a:p>
            <a:pPr lvl="1"/>
            <a:endParaRPr lang="es-MX" sz="900" dirty="0"/>
          </a:p>
          <a:p>
            <a:pPr lvl="1"/>
            <a:r>
              <a:rPr lang="es-MX" sz="900" b="1" dirty="0"/>
              <a:t>Acción No. 16.- </a:t>
            </a:r>
            <a:r>
              <a:rPr lang="es-MX" sz="900" dirty="0"/>
              <a:t>Cargar la Información al Portal Municipal  (NUBE)  /Metodologia</a:t>
            </a:r>
          </a:p>
          <a:p>
            <a:endParaRPr lang="es-MX" sz="800" dirty="0"/>
          </a:p>
          <a:p>
            <a:endParaRPr lang="es-MX" sz="800" dirty="0"/>
          </a:p>
        </p:txBody>
      </p:sp>
      <p:sp>
        <p:nvSpPr>
          <p:cNvPr id="4" name="Título 1">
            <a:extLst>
              <a:ext uri="{FF2B5EF4-FFF2-40B4-BE49-F238E27FC236}">
                <a16:creationId xmlns:a16="http://schemas.microsoft.com/office/drawing/2014/main" id="{5F971E82-EEB5-D9EE-EB9A-D44139C246B1}"/>
              </a:ext>
            </a:extLst>
          </p:cNvPr>
          <p:cNvSpPr>
            <a:spLocks noGrp="1"/>
          </p:cNvSpPr>
          <p:nvPr>
            <p:ph type="title"/>
          </p:nvPr>
        </p:nvSpPr>
        <p:spPr>
          <a:xfrm>
            <a:off x="1096963" y="287338"/>
            <a:ext cx="10058400" cy="1449387"/>
          </a:xfrm>
        </p:spPr>
        <p:txBody>
          <a:bodyPr>
            <a:normAutofit/>
          </a:bodyPr>
          <a:lstStyle/>
          <a:p>
            <a:pPr algn="ctr"/>
            <a:r>
              <a:rPr lang="es-MX" sz="2400" b="1" dirty="0"/>
              <a:t>VI. SISTEMA   MUNICIPAL DE MEJORA REGULATORIA : </a:t>
            </a:r>
            <a:r>
              <a:rPr lang="es-MX" sz="1800" b="1" dirty="0"/>
              <a:t>Estrategia No. 4 / Acciones (16)</a:t>
            </a:r>
            <a:endParaRPr lang="es-MX" sz="2800" dirty="0"/>
          </a:p>
        </p:txBody>
      </p:sp>
      <p:sp>
        <p:nvSpPr>
          <p:cNvPr id="2" name="Marcador de número de diapositiva 1">
            <a:extLst>
              <a:ext uri="{FF2B5EF4-FFF2-40B4-BE49-F238E27FC236}">
                <a16:creationId xmlns:a16="http://schemas.microsoft.com/office/drawing/2014/main" id="{03C2F1CF-4739-5880-6261-AC671E94922C}"/>
              </a:ext>
            </a:extLst>
          </p:cNvPr>
          <p:cNvSpPr>
            <a:spLocks noGrp="1"/>
          </p:cNvSpPr>
          <p:nvPr>
            <p:ph type="sldNum" sz="quarter" idx="12"/>
          </p:nvPr>
        </p:nvSpPr>
        <p:spPr/>
        <p:txBody>
          <a:bodyPr/>
          <a:lstStyle/>
          <a:p>
            <a:fld id="{A02E096A-B7B8-4787-9B48-14BF9873F2B8}" type="slidenum">
              <a:rPr lang="es-MX" smtClean="0"/>
              <a:t>18</a:t>
            </a:fld>
            <a:endParaRPr lang="es-MX"/>
          </a:p>
        </p:txBody>
      </p:sp>
      <p:pic>
        <p:nvPicPr>
          <p:cNvPr id="6" name="Imagen 5">
            <a:extLst>
              <a:ext uri="{FF2B5EF4-FFF2-40B4-BE49-F238E27FC236}">
                <a16:creationId xmlns:a16="http://schemas.microsoft.com/office/drawing/2014/main" id="{6AECBAA7-099E-1E77-3505-847974E52ED4}"/>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398748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250185-995F-F267-713B-A356E774663E}"/>
              </a:ext>
            </a:extLst>
          </p:cNvPr>
          <p:cNvSpPr>
            <a:spLocks noGrp="1"/>
          </p:cNvSpPr>
          <p:nvPr>
            <p:ph idx="1"/>
          </p:nvPr>
        </p:nvSpPr>
        <p:spPr>
          <a:xfrm>
            <a:off x="1097279" y="1845734"/>
            <a:ext cx="10068467" cy="4018171"/>
          </a:xfrm>
        </p:spPr>
        <p:txBody>
          <a:bodyPr>
            <a:normAutofit/>
          </a:bodyPr>
          <a:lstStyle/>
          <a:p>
            <a:r>
              <a:rPr lang="es-MX" sz="1200" b="1" dirty="0"/>
              <a:t>Estrategia No. 5 :  I.- Implementación del Sistema Nacional de Gobernanza Regulatoria (SINAGER)</a:t>
            </a:r>
          </a:p>
          <a:p>
            <a:endParaRPr lang="es-MX" b="1" dirty="0"/>
          </a:p>
          <a:p>
            <a:pPr lvl="1"/>
            <a:r>
              <a:rPr lang="es-MX" sz="800" b="1" dirty="0"/>
              <a:t>Acción No. 1</a:t>
            </a:r>
            <a:r>
              <a:rPr lang="es-MX" sz="800" dirty="0"/>
              <a:t>.- Elaborar Manual </a:t>
            </a:r>
            <a:r>
              <a:rPr lang="es-MX" sz="800" b="1" dirty="0"/>
              <a:t>de Operaciones y Lineamientos </a:t>
            </a:r>
            <a:r>
              <a:rPr lang="es-MX" sz="800" dirty="0"/>
              <a:t>de la Agenda Regulatoria</a:t>
            </a:r>
          </a:p>
          <a:p>
            <a:pPr marL="201168" lvl="1" indent="0">
              <a:buNone/>
            </a:pPr>
            <a:r>
              <a:rPr lang="es-MX" sz="800" b="1" dirty="0"/>
              <a:t> 	</a:t>
            </a:r>
          </a:p>
          <a:p>
            <a:pPr lvl="1"/>
            <a:r>
              <a:rPr lang="es-MX" sz="800" b="1" dirty="0"/>
              <a:t> Acción No. 2.- </a:t>
            </a:r>
            <a:r>
              <a:rPr lang="es-MX" sz="800" dirty="0"/>
              <a:t>Instalación de la Agenda Regulatoria (AR)</a:t>
            </a:r>
          </a:p>
          <a:p>
            <a:pPr lvl="1"/>
            <a:endParaRPr lang="es-MX" sz="800" dirty="0"/>
          </a:p>
          <a:p>
            <a:pPr lvl="1"/>
            <a:r>
              <a:rPr lang="es-MX" sz="800" dirty="0"/>
              <a:t> </a:t>
            </a:r>
            <a:r>
              <a:rPr lang="es-MX" sz="800" b="1" dirty="0"/>
              <a:t>Acción No. 3.- </a:t>
            </a:r>
            <a:r>
              <a:rPr lang="es-MX" sz="800" dirty="0"/>
              <a:t>Elaborar Manual de Operaciones y Lineamientos del Programa Anual de Mejora Regulatoria</a:t>
            </a:r>
          </a:p>
          <a:p>
            <a:pPr marL="201168" lvl="1" indent="0">
              <a:buNone/>
            </a:pPr>
            <a:r>
              <a:rPr lang="es-MX" sz="800" dirty="0"/>
              <a:t> </a:t>
            </a:r>
          </a:p>
          <a:p>
            <a:pPr lvl="1"/>
            <a:r>
              <a:rPr lang="es-MX" sz="800" b="1" dirty="0"/>
              <a:t> Acción No. 4.- </a:t>
            </a:r>
            <a:r>
              <a:rPr lang="es-MX" sz="800" dirty="0"/>
              <a:t>Instalación de los Programas Anuales de Mejora Regulatoria (PAMR)</a:t>
            </a:r>
          </a:p>
          <a:p>
            <a:pPr lvl="1"/>
            <a:endParaRPr lang="es-MX" sz="800" dirty="0"/>
          </a:p>
          <a:p>
            <a:pPr lvl="1"/>
            <a:r>
              <a:rPr lang="es-MX" sz="800" b="1" dirty="0"/>
              <a:t>Acción No. 5.- </a:t>
            </a:r>
            <a:r>
              <a:rPr lang="es-MX" sz="800" dirty="0"/>
              <a:t>Elaborar Manuales y Lineamientos del Análisis de Impacto Regulatorio (AIR)</a:t>
            </a:r>
          </a:p>
          <a:p>
            <a:pPr lvl="1"/>
            <a:endParaRPr lang="es-MX" sz="800" dirty="0"/>
          </a:p>
          <a:p>
            <a:pPr lvl="1"/>
            <a:r>
              <a:rPr lang="es-MX" sz="800" b="1" dirty="0"/>
              <a:t>  Acción No. 6.- </a:t>
            </a:r>
            <a:r>
              <a:rPr lang="es-MX" sz="800" dirty="0"/>
              <a:t>Instalación de los Análisis de Impacto Regulatorio  AIR EX-ANTE </a:t>
            </a:r>
          </a:p>
          <a:p>
            <a:pPr lvl="1"/>
            <a:endParaRPr lang="es-MX" sz="800" dirty="0"/>
          </a:p>
          <a:p>
            <a:pPr lvl="1"/>
            <a:r>
              <a:rPr lang="es-MX" sz="800" b="1" dirty="0"/>
              <a:t>Acción No. 7.- </a:t>
            </a:r>
            <a:r>
              <a:rPr lang="es-MX" sz="800" dirty="0"/>
              <a:t>Instalación de los Análisis de Impacto Regulatorio AIR – EX POST</a:t>
            </a:r>
          </a:p>
          <a:p>
            <a:endParaRPr lang="es-MX" sz="800" dirty="0"/>
          </a:p>
          <a:p>
            <a:r>
              <a:rPr lang="es-MX" dirty="0"/>
              <a:t> </a:t>
            </a:r>
          </a:p>
        </p:txBody>
      </p:sp>
      <p:sp>
        <p:nvSpPr>
          <p:cNvPr id="4" name="Título 1">
            <a:extLst>
              <a:ext uri="{FF2B5EF4-FFF2-40B4-BE49-F238E27FC236}">
                <a16:creationId xmlns:a16="http://schemas.microsoft.com/office/drawing/2014/main" id="{6DF4F043-BED7-7308-195F-E36A1CBC56AB}"/>
              </a:ext>
            </a:extLst>
          </p:cNvPr>
          <p:cNvSpPr>
            <a:spLocks noGrp="1"/>
          </p:cNvSpPr>
          <p:nvPr>
            <p:ph type="title"/>
          </p:nvPr>
        </p:nvSpPr>
        <p:spPr>
          <a:xfrm>
            <a:off x="1096963" y="287338"/>
            <a:ext cx="10058400" cy="1449387"/>
          </a:xfrm>
        </p:spPr>
        <p:txBody>
          <a:bodyPr>
            <a:normAutofit/>
          </a:bodyPr>
          <a:lstStyle/>
          <a:p>
            <a:pPr algn="ctr"/>
            <a:r>
              <a:rPr lang="es-MX" sz="2400" b="1" dirty="0"/>
              <a:t>VI. SISTEMA   MUNICIPAL DE MEJORA REGULATORIA : </a:t>
            </a:r>
            <a:r>
              <a:rPr lang="es-MX" sz="1800" b="1" dirty="0"/>
              <a:t>Estrategia No. 5 / Acciones (7) </a:t>
            </a:r>
            <a:endParaRPr lang="es-MX" sz="2800" dirty="0"/>
          </a:p>
        </p:txBody>
      </p:sp>
      <p:sp>
        <p:nvSpPr>
          <p:cNvPr id="2" name="Marcador de número de diapositiva 1">
            <a:extLst>
              <a:ext uri="{FF2B5EF4-FFF2-40B4-BE49-F238E27FC236}">
                <a16:creationId xmlns:a16="http://schemas.microsoft.com/office/drawing/2014/main" id="{AB3B2D04-8384-3605-CB6E-B4752DDAB3EB}"/>
              </a:ext>
            </a:extLst>
          </p:cNvPr>
          <p:cNvSpPr>
            <a:spLocks noGrp="1"/>
          </p:cNvSpPr>
          <p:nvPr>
            <p:ph type="sldNum" sz="quarter" idx="12"/>
          </p:nvPr>
        </p:nvSpPr>
        <p:spPr/>
        <p:txBody>
          <a:bodyPr/>
          <a:lstStyle/>
          <a:p>
            <a:fld id="{A02E096A-B7B8-4787-9B48-14BF9873F2B8}" type="slidenum">
              <a:rPr lang="es-MX" smtClean="0"/>
              <a:t>19</a:t>
            </a:fld>
            <a:endParaRPr lang="es-MX"/>
          </a:p>
        </p:txBody>
      </p:sp>
      <p:pic>
        <p:nvPicPr>
          <p:cNvPr id="6" name="Imagen 5">
            <a:extLst>
              <a:ext uri="{FF2B5EF4-FFF2-40B4-BE49-F238E27FC236}">
                <a16:creationId xmlns:a16="http://schemas.microsoft.com/office/drawing/2014/main" id="{2A93EEAB-24CD-BC79-F5C0-7220D3ED2600}"/>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181637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53138-D5F2-EB40-8AAB-0AAD4C4818D3}"/>
              </a:ext>
            </a:extLst>
          </p:cNvPr>
          <p:cNvSpPr>
            <a:spLocks noGrp="1"/>
          </p:cNvSpPr>
          <p:nvPr>
            <p:ph type="title"/>
          </p:nvPr>
        </p:nvSpPr>
        <p:spPr>
          <a:xfrm>
            <a:off x="1123142" y="286605"/>
            <a:ext cx="10058400" cy="1149854"/>
          </a:xfrm>
        </p:spPr>
        <p:txBody>
          <a:bodyPr>
            <a:normAutofit/>
          </a:bodyPr>
          <a:lstStyle/>
          <a:p>
            <a:pPr algn="ctr"/>
            <a:r>
              <a:rPr lang="es-MX" sz="3000" b="1" dirty="0"/>
              <a:t>INDICE</a:t>
            </a:r>
          </a:p>
        </p:txBody>
      </p:sp>
      <p:sp>
        <p:nvSpPr>
          <p:cNvPr id="3" name="Marcador de contenido 2">
            <a:extLst>
              <a:ext uri="{FF2B5EF4-FFF2-40B4-BE49-F238E27FC236}">
                <a16:creationId xmlns:a16="http://schemas.microsoft.com/office/drawing/2014/main" id="{AA462B96-236A-92B7-88C9-4DACEF1AF4A2}"/>
              </a:ext>
            </a:extLst>
          </p:cNvPr>
          <p:cNvSpPr>
            <a:spLocks noGrp="1"/>
          </p:cNvSpPr>
          <p:nvPr>
            <p:ph idx="1"/>
          </p:nvPr>
        </p:nvSpPr>
        <p:spPr>
          <a:xfrm>
            <a:off x="1097280" y="1610687"/>
            <a:ext cx="10058400" cy="4613944"/>
          </a:xfrm>
        </p:spPr>
        <p:txBody>
          <a:bodyPr>
            <a:normAutofit fontScale="77500" lnSpcReduction="20000"/>
          </a:bodyPr>
          <a:lstStyle/>
          <a:p>
            <a:pPr marL="0" indent="0">
              <a:buNone/>
            </a:pPr>
            <a:endParaRPr lang="es-MX" dirty="0"/>
          </a:p>
          <a:p>
            <a:pPr marL="0" indent="0">
              <a:buNone/>
            </a:pPr>
            <a:r>
              <a:rPr lang="es-MX" sz="1800" b="1" dirty="0"/>
              <a:t>Diagnostico  2022</a:t>
            </a:r>
          </a:p>
          <a:p>
            <a:pPr marL="0" indent="0">
              <a:buNone/>
            </a:pPr>
            <a:r>
              <a:rPr lang="es-MX" sz="1800" b="1" dirty="0"/>
              <a:t>I.- Normativa</a:t>
            </a:r>
          </a:p>
          <a:p>
            <a:pPr lvl="1">
              <a:buFont typeface="Courier New" panose="02070309020205020404" pitchFamily="49" charset="0"/>
              <a:buChar char="o"/>
            </a:pPr>
            <a:r>
              <a:rPr lang="es-MX" sz="1100" dirty="0"/>
              <a:t>Federal</a:t>
            </a:r>
          </a:p>
          <a:p>
            <a:pPr lvl="1">
              <a:buFont typeface="Courier New" panose="02070309020205020404" pitchFamily="49" charset="0"/>
              <a:buChar char="o"/>
            </a:pPr>
            <a:r>
              <a:rPr lang="es-MX" sz="1100" dirty="0"/>
              <a:t>Estatal </a:t>
            </a:r>
          </a:p>
          <a:p>
            <a:pPr lvl="1">
              <a:buFont typeface="Courier New" panose="02070309020205020404" pitchFamily="49" charset="0"/>
              <a:buChar char="o"/>
            </a:pPr>
            <a:r>
              <a:rPr lang="es-MX" sz="1100" dirty="0"/>
              <a:t>Municipal </a:t>
            </a:r>
          </a:p>
          <a:p>
            <a:r>
              <a:rPr lang="es-MX" sz="1800" b="1" dirty="0"/>
              <a:t>II.- Misión y Visión </a:t>
            </a:r>
          </a:p>
          <a:p>
            <a:r>
              <a:rPr lang="es-MX" sz="1800" b="1" dirty="0"/>
              <a:t>III.- El Sistema Nacional </a:t>
            </a:r>
          </a:p>
          <a:p>
            <a:pPr lvl="1">
              <a:buFont typeface="Courier New" panose="02070309020205020404" pitchFamily="49" charset="0"/>
              <a:buChar char="o"/>
            </a:pPr>
            <a:r>
              <a:rPr lang="es-MX" sz="1100" dirty="0"/>
              <a:t>Integrantes</a:t>
            </a:r>
          </a:p>
          <a:p>
            <a:pPr lvl="1">
              <a:buFont typeface="Courier New" panose="02070309020205020404" pitchFamily="49" charset="0"/>
              <a:buChar char="o"/>
            </a:pPr>
            <a:r>
              <a:rPr lang="es-MX" sz="1100" dirty="0"/>
              <a:t>Objetivos</a:t>
            </a:r>
          </a:p>
          <a:p>
            <a:pPr lvl="1">
              <a:buFont typeface="Courier New" panose="02070309020205020404" pitchFamily="49" charset="0"/>
              <a:buChar char="o"/>
            </a:pPr>
            <a:r>
              <a:rPr lang="es-MX" sz="1100" dirty="0"/>
              <a:t>Problemática / Solvatación</a:t>
            </a:r>
          </a:p>
          <a:p>
            <a:r>
              <a:rPr lang="es-MX" sz="1800" b="1" dirty="0"/>
              <a:t>IV.- El Sistema Municipal </a:t>
            </a:r>
            <a:endParaRPr lang="es-MX" dirty="0"/>
          </a:p>
          <a:p>
            <a:pPr lvl="1"/>
            <a:r>
              <a:rPr lang="es-MX" sz="1200" dirty="0"/>
              <a:t> Integrantes </a:t>
            </a:r>
          </a:p>
          <a:p>
            <a:pPr lvl="1"/>
            <a:r>
              <a:rPr lang="es-MX" sz="1400" dirty="0"/>
              <a:t>Objetivos</a:t>
            </a:r>
          </a:p>
          <a:p>
            <a:pPr lvl="1"/>
            <a:r>
              <a:rPr lang="es-MX" sz="1400" dirty="0"/>
              <a:t>Herramientas del Sistema</a:t>
            </a:r>
            <a:r>
              <a:rPr lang="es-MX" sz="1300" dirty="0"/>
              <a:t> </a:t>
            </a:r>
          </a:p>
          <a:p>
            <a:r>
              <a:rPr lang="es-MX" sz="1800" b="1" dirty="0"/>
              <a:t>V.- Estrategias Municipales </a:t>
            </a:r>
          </a:p>
          <a:p>
            <a:r>
              <a:rPr lang="es-MX" sz="1800" b="1" dirty="0"/>
              <a:t>VI.- Acciones Municipales </a:t>
            </a:r>
          </a:p>
          <a:p>
            <a:r>
              <a:rPr lang="es-MX" sz="1800" b="1" dirty="0"/>
              <a:t>VII.- Calendarización 2021 - 2024</a:t>
            </a:r>
          </a:p>
          <a:p>
            <a:endParaRPr lang="es-MX" dirty="0"/>
          </a:p>
          <a:p>
            <a:endParaRPr lang="es-MX" dirty="0"/>
          </a:p>
          <a:p>
            <a:pPr marL="0" indent="0">
              <a:buNone/>
            </a:pPr>
            <a:endParaRPr lang="es-MX" dirty="0"/>
          </a:p>
        </p:txBody>
      </p:sp>
      <p:pic>
        <p:nvPicPr>
          <p:cNvPr id="17" name="Imagen 16">
            <a:extLst>
              <a:ext uri="{FF2B5EF4-FFF2-40B4-BE49-F238E27FC236}">
                <a16:creationId xmlns:a16="http://schemas.microsoft.com/office/drawing/2014/main" id="{61E7A2D3-103D-7253-04C3-84F7CE880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51451"/>
            <a:ext cx="834179" cy="1149854"/>
          </a:xfrm>
          <a:prstGeom prst="rect">
            <a:avLst/>
          </a:prstGeom>
        </p:spPr>
      </p:pic>
      <p:sp>
        <p:nvSpPr>
          <p:cNvPr id="4" name="Marcador de número de diapositiva 3">
            <a:extLst>
              <a:ext uri="{FF2B5EF4-FFF2-40B4-BE49-F238E27FC236}">
                <a16:creationId xmlns:a16="http://schemas.microsoft.com/office/drawing/2014/main" id="{20D43052-E8A7-0A69-6E8C-A5315A7026E0}"/>
              </a:ext>
            </a:extLst>
          </p:cNvPr>
          <p:cNvSpPr>
            <a:spLocks noGrp="1"/>
          </p:cNvSpPr>
          <p:nvPr>
            <p:ph type="sldNum" sz="quarter" idx="12"/>
          </p:nvPr>
        </p:nvSpPr>
        <p:spPr/>
        <p:txBody>
          <a:bodyPr/>
          <a:lstStyle/>
          <a:p>
            <a:fld id="{A02E096A-B7B8-4787-9B48-14BF9873F2B8}" type="slidenum">
              <a:rPr lang="es-MX" smtClean="0"/>
              <a:t>2</a:t>
            </a:fld>
            <a:endParaRPr lang="es-MX"/>
          </a:p>
        </p:txBody>
      </p:sp>
    </p:spTree>
    <p:extLst>
      <p:ext uri="{BB962C8B-B14F-4D97-AF65-F5344CB8AC3E}">
        <p14:creationId xmlns:p14="http://schemas.microsoft.com/office/powerpoint/2010/main" val="254185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8E6763-905F-1684-8C34-9108D0B82E24}"/>
              </a:ext>
            </a:extLst>
          </p:cNvPr>
          <p:cNvSpPr>
            <a:spLocks noGrp="1"/>
          </p:cNvSpPr>
          <p:nvPr>
            <p:ph idx="1"/>
          </p:nvPr>
        </p:nvSpPr>
        <p:spPr>
          <a:xfrm>
            <a:off x="302003" y="1812022"/>
            <a:ext cx="10981189" cy="4057071"/>
          </a:xfrm>
        </p:spPr>
        <p:txBody>
          <a:bodyPr numCol="2">
            <a:normAutofit fontScale="25000" lnSpcReduction="20000"/>
          </a:bodyPr>
          <a:lstStyle/>
          <a:p>
            <a:r>
              <a:rPr lang="es-MX" sz="4800" b="1" dirty="0"/>
              <a:t>Estrategia No. 6 : II.- Implementación del Catalogo Municipal de Regulaciones Tramites y Servicios (CMRTYS)</a:t>
            </a:r>
          </a:p>
          <a:p>
            <a:pPr>
              <a:lnSpc>
                <a:spcPct val="120000"/>
              </a:lnSpc>
            </a:pPr>
            <a:endParaRPr lang="es-MX" sz="3200" b="1" dirty="0"/>
          </a:p>
          <a:p>
            <a:pPr marL="0" indent="0">
              <a:lnSpc>
                <a:spcPct val="120000"/>
              </a:lnSpc>
              <a:buNone/>
            </a:pPr>
            <a:endParaRPr lang="es-MX" sz="3200" b="1" dirty="0"/>
          </a:p>
          <a:p>
            <a:pPr lvl="1"/>
            <a:r>
              <a:rPr lang="es-MX" sz="3200" b="1" dirty="0"/>
              <a:t>Acción No. 1.- </a:t>
            </a:r>
            <a:r>
              <a:rPr lang="es-MX" sz="3200" dirty="0"/>
              <a:t>Manual  y Lineamientos del Registro Municipal de Regulaciones (REMR) </a:t>
            </a:r>
          </a:p>
          <a:p>
            <a:pPr lvl="1">
              <a:lnSpc>
                <a:spcPct val="120000"/>
              </a:lnSpc>
            </a:pPr>
            <a:endParaRPr lang="es-MX" sz="3200" dirty="0"/>
          </a:p>
          <a:p>
            <a:pPr lvl="1"/>
            <a:r>
              <a:rPr lang="es-MX" sz="3200" b="1" dirty="0"/>
              <a:t>Acción No. 2.- </a:t>
            </a:r>
            <a:r>
              <a:rPr lang="es-MX" sz="3200" dirty="0"/>
              <a:t>Instalación del Registro Municipal de Regulaciones (REMR)</a:t>
            </a:r>
          </a:p>
          <a:p>
            <a:pPr lvl="1"/>
            <a:endParaRPr lang="es-MX" sz="3200" dirty="0"/>
          </a:p>
          <a:p>
            <a:pPr lvl="1"/>
            <a:r>
              <a:rPr lang="es-MX" sz="3200" b="1" dirty="0"/>
              <a:t>Acción No. 3.- </a:t>
            </a:r>
            <a:r>
              <a:rPr lang="es-MX" sz="3200" dirty="0"/>
              <a:t>Manual y Lineamientos del Registro Municipal de Tramites y Servicios (REMTYS) </a:t>
            </a:r>
          </a:p>
          <a:p>
            <a:pPr lvl="1"/>
            <a:endParaRPr lang="es-MX" sz="3200" dirty="0"/>
          </a:p>
          <a:p>
            <a:pPr lvl="1"/>
            <a:r>
              <a:rPr lang="es-MX" sz="3200" b="1" dirty="0"/>
              <a:t>Acción No. 4.-</a:t>
            </a:r>
            <a:r>
              <a:rPr lang="es-MX" sz="3200" dirty="0"/>
              <a:t> Manual del Usuario del Registro Municipal de Tramites y Servicios (REMTYS)</a:t>
            </a:r>
          </a:p>
          <a:p>
            <a:pPr lvl="1"/>
            <a:endParaRPr lang="es-MX" sz="3200" dirty="0"/>
          </a:p>
          <a:p>
            <a:pPr lvl="1"/>
            <a:r>
              <a:rPr lang="es-MX" sz="3200" b="1" dirty="0"/>
              <a:t>Acción No. 5.- </a:t>
            </a:r>
            <a:r>
              <a:rPr lang="es-MX" sz="3200" dirty="0"/>
              <a:t>Elaboración del Manual para la actualización de Tramites y Servicios en el REMTYS</a:t>
            </a:r>
          </a:p>
          <a:p>
            <a:pPr lvl="1"/>
            <a:endParaRPr lang="es-MX" sz="3200" dirty="0"/>
          </a:p>
          <a:p>
            <a:pPr lvl="1"/>
            <a:r>
              <a:rPr lang="es-MX" sz="3200" b="1" dirty="0"/>
              <a:t>Acción No. 6.-  </a:t>
            </a:r>
            <a:r>
              <a:rPr lang="es-MX" sz="3200" dirty="0"/>
              <a:t>Instalación del Registro Municipal de Tramites y Servicios (REMTYS)</a:t>
            </a:r>
          </a:p>
          <a:p>
            <a:pPr lvl="1"/>
            <a:endParaRPr lang="es-MX" sz="3200" dirty="0"/>
          </a:p>
          <a:p>
            <a:pPr lvl="1"/>
            <a:r>
              <a:rPr lang="es-MX" sz="3200" b="1" dirty="0"/>
              <a:t>Acción No. 7.-  </a:t>
            </a:r>
            <a:r>
              <a:rPr lang="es-MX" sz="3200" dirty="0"/>
              <a:t>Manual  y criterios  del Registro Municipal de Visitas Domiciliarias (REMVID)</a:t>
            </a:r>
          </a:p>
          <a:p>
            <a:pPr marL="201168" lvl="1" indent="0">
              <a:buNone/>
            </a:pPr>
            <a:endParaRPr lang="es-MX" sz="3200" b="1" dirty="0"/>
          </a:p>
          <a:p>
            <a:pPr lvl="1"/>
            <a:r>
              <a:rPr lang="es-MX" sz="3200" b="1" dirty="0"/>
              <a:t>Acción No. 8- </a:t>
            </a:r>
            <a:r>
              <a:rPr lang="es-MX" sz="3200" dirty="0"/>
              <a:t>Instalación del Padrón Municipal de Inspectores, Verificadores y Visitadores </a:t>
            </a:r>
          </a:p>
          <a:p>
            <a:pPr lvl="1"/>
            <a:endParaRPr lang="es-MX" sz="3200" dirty="0"/>
          </a:p>
          <a:p>
            <a:pPr lvl="1"/>
            <a:endParaRPr lang="es-MX" sz="3200" dirty="0"/>
          </a:p>
          <a:p>
            <a:pPr lvl="1"/>
            <a:endParaRPr lang="es-MX" sz="3200" dirty="0"/>
          </a:p>
          <a:p>
            <a:pPr lvl="1"/>
            <a:endParaRPr lang="es-MX" sz="3200" dirty="0"/>
          </a:p>
          <a:p>
            <a:pPr lvl="1"/>
            <a:endParaRPr lang="es-MX" sz="3200" dirty="0"/>
          </a:p>
          <a:p>
            <a:pPr lvl="1"/>
            <a:endParaRPr lang="es-MX" sz="3200" dirty="0"/>
          </a:p>
          <a:p>
            <a:pPr lvl="1"/>
            <a:endParaRPr lang="es-MX" sz="3200" dirty="0"/>
          </a:p>
          <a:p>
            <a:pPr lvl="1"/>
            <a:endParaRPr lang="es-MX" sz="3200" dirty="0"/>
          </a:p>
          <a:p>
            <a:pPr lvl="1"/>
            <a:endParaRPr lang="es-MX" sz="3200" dirty="0"/>
          </a:p>
          <a:p>
            <a:pPr lvl="1"/>
            <a:endParaRPr lang="es-MX" sz="3200" dirty="0"/>
          </a:p>
          <a:p>
            <a:pPr lvl="1"/>
            <a:r>
              <a:rPr lang="es-MX" sz="3200" b="1" dirty="0"/>
              <a:t>Acción No. 9.- E</a:t>
            </a:r>
            <a:r>
              <a:rPr lang="es-MX" sz="3200" dirty="0"/>
              <a:t>l Listado Municipal de Inspecciones, Verificaciones y Visitas Domiciliarias </a:t>
            </a:r>
          </a:p>
          <a:p>
            <a:pPr marL="201168" lvl="1" indent="0">
              <a:buNone/>
            </a:pPr>
            <a:endParaRPr lang="es-MX" sz="3200" dirty="0"/>
          </a:p>
          <a:p>
            <a:pPr lvl="1"/>
            <a:r>
              <a:rPr lang="es-MX" sz="3200" b="1" dirty="0"/>
              <a:t>Acción No.  10.-  </a:t>
            </a:r>
            <a:r>
              <a:rPr lang="es-MX" sz="3200" dirty="0"/>
              <a:t>Instalación del Registro Municipal de Visitas Domiciliarias (REMVD)</a:t>
            </a:r>
          </a:p>
          <a:p>
            <a:pPr lvl="1"/>
            <a:endParaRPr lang="es-MX" sz="3200" dirty="0"/>
          </a:p>
          <a:p>
            <a:pPr lvl="1"/>
            <a:r>
              <a:rPr lang="es-MX" sz="3200" b="1" dirty="0"/>
              <a:t>Acción No. 11.-  </a:t>
            </a:r>
            <a:r>
              <a:rPr lang="es-MX" sz="3200" dirty="0"/>
              <a:t>Instalación del Registro Municipal de Expedientes Electrónicos (REMEE)</a:t>
            </a:r>
          </a:p>
          <a:p>
            <a:pPr lvl="1"/>
            <a:endParaRPr lang="es-MX" sz="3200" dirty="0"/>
          </a:p>
          <a:p>
            <a:pPr lvl="1"/>
            <a:r>
              <a:rPr lang="es-MX" sz="3200" b="1" dirty="0"/>
              <a:t>Acción No. 12.- </a:t>
            </a:r>
            <a:r>
              <a:rPr lang="es-MX" sz="3200" dirty="0"/>
              <a:t>Lineamientos de la Protesta Ciudadana Municipal (PCM) </a:t>
            </a:r>
          </a:p>
          <a:p>
            <a:pPr lvl="1"/>
            <a:endParaRPr lang="es-MX" sz="3200" dirty="0"/>
          </a:p>
          <a:p>
            <a:pPr lvl="1"/>
            <a:r>
              <a:rPr lang="es-MX" sz="3200" b="1" dirty="0"/>
              <a:t>Acción No. 13.-  </a:t>
            </a:r>
            <a:r>
              <a:rPr lang="es-MX" sz="3200" dirty="0"/>
              <a:t>Instalación de la Protesta Ciudadana Municipal (PCM)</a:t>
            </a:r>
          </a:p>
          <a:p>
            <a:pPr lvl="1"/>
            <a:endParaRPr lang="es-MX" sz="3200" dirty="0"/>
          </a:p>
          <a:p>
            <a:pPr lvl="1"/>
            <a:r>
              <a:rPr lang="es-MX" sz="3200" b="1" dirty="0"/>
              <a:t>Acción No. 14.- </a:t>
            </a:r>
            <a:r>
              <a:rPr lang="es-MX" sz="3200" dirty="0"/>
              <a:t>Manual para la instalación del Padrón Único de Fomento a la Confianza Ciudadana</a:t>
            </a:r>
          </a:p>
          <a:p>
            <a:pPr lvl="1"/>
            <a:endParaRPr lang="es-MX" sz="3200" dirty="0"/>
          </a:p>
          <a:p>
            <a:pPr lvl="1"/>
            <a:r>
              <a:rPr lang="es-MX" sz="3200" b="1" dirty="0"/>
              <a:t>Acción No. 15.- </a:t>
            </a:r>
            <a:r>
              <a:rPr lang="es-MX" sz="3200" dirty="0"/>
              <a:t>Instalación del Padrón Único de Fomento a la Confianza Ciudadana (PUFCC)</a:t>
            </a:r>
          </a:p>
          <a:p>
            <a:r>
              <a:rPr lang="es-MX" dirty="0"/>
              <a:t> </a:t>
            </a:r>
          </a:p>
        </p:txBody>
      </p:sp>
      <p:sp>
        <p:nvSpPr>
          <p:cNvPr id="4" name="Título 1">
            <a:extLst>
              <a:ext uri="{FF2B5EF4-FFF2-40B4-BE49-F238E27FC236}">
                <a16:creationId xmlns:a16="http://schemas.microsoft.com/office/drawing/2014/main" id="{D38B6FDE-7C5F-1269-E17E-8DF9B361A336}"/>
              </a:ext>
            </a:extLst>
          </p:cNvPr>
          <p:cNvSpPr>
            <a:spLocks noGrp="1"/>
          </p:cNvSpPr>
          <p:nvPr>
            <p:ph type="title"/>
          </p:nvPr>
        </p:nvSpPr>
        <p:spPr>
          <a:xfrm>
            <a:off x="1096963" y="287339"/>
            <a:ext cx="10058400" cy="1424016"/>
          </a:xfrm>
        </p:spPr>
        <p:txBody>
          <a:bodyPr>
            <a:normAutofit/>
          </a:bodyPr>
          <a:lstStyle/>
          <a:p>
            <a:pPr algn="ctr"/>
            <a:r>
              <a:rPr lang="es-MX" sz="2400" b="1" dirty="0"/>
              <a:t>VI. SISTEMA   MUNICIPAL DE MEJORA REGULATORIA : </a:t>
            </a:r>
            <a:r>
              <a:rPr lang="es-MX" sz="1800" b="1" dirty="0"/>
              <a:t>Estrategia No. 6 / Acciones (15) </a:t>
            </a:r>
            <a:endParaRPr lang="es-MX" sz="2800" dirty="0"/>
          </a:p>
        </p:txBody>
      </p:sp>
      <p:sp>
        <p:nvSpPr>
          <p:cNvPr id="2" name="Marcador de número de diapositiva 1">
            <a:extLst>
              <a:ext uri="{FF2B5EF4-FFF2-40B4-BE49-F238E27FC236}">
                <a16:creationId xmlns:a16="http://schemas.microsoft.com/office/drawing/2014/main" id="{F1CCB9D1-AC51-6A8E-1238-E1DE36EC473A}"/>
              </a:ext>
            </a:extLst>
          </p:cNvPr>
          <p:cNvSpPr>
            <a:spLocks noGrp="1"/>
          </p:cNvSpPr>
          <p:nvPr>
            <p:ph type="sldNum" sz="quarter" idx="12"/>
          </p:nvPr>
        </p:nvSpPr>
        <p:spPr/>
        <p:txBody>
          <a:bodyPr/>
          <a:lstStyle/>
          <a:p>
            <a:fld id="{A02E096A-B7B8-4787-9B48-14BF9873F2B8}" type="slidenum">
              <a:rPr lang="es-MX" smtClean="0"/>
              <a:t>20</a:t>
            </a:fld>
            <a:endParaRPr lang="es-MX"/>
          </a:p>
        </p:txBody>
      </p:sp>
      <p:pic>
        <p:nvPicPr>
          <p:cNvPr id="6" name="Imagen 5">
            <a:extLst>
              <a:ext uri="{FF2B5EF4-FFF2-40B4-BE49-F238E27FC236}">
                <a16:creationId xmlns:a16="http://schemas.microsoft.com/office/drawing/2014/main" id="{20F81088-F670-5DF2-8C56-0AE5E87D65D0}"/>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113130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9A5F7-ADB6-A494-BBBB-A29A1E85A636}"/>
              </a:ext>
            </a:extLst>
          </p:cNvPr>
          <p:cNvSpPr>
            <a:spLocks noGrp="1"/>
          </p:cNvSpPr>
          <p:nvPr>
            <p:ph type="title"/>
          </p:nvPr>
        </p:nvSpPr>
        <p:spPr/>
        <p:txBody>
          <a:bodyPr>
            <a:normAutofit/>
          </a:bodyPr>
          <a:lstStyle/>
          <a:p>
            <a:pPr algn="ctr"/>
            <a:r>
              <a:rPr lang="es-MX" sz="2400" b="1" dirty="0"/>
              <a:t>VI. SISTEMA   MUNICIPAL DE MEJORA REGULATORIA : </a:t>
            </a:r>
            <a:r>
              <a:rPr lang="es-MX" sz="2000" b="1" dirty="0"/>
              <a:t>Estrategia No. 7 / Acciones (13) </a:t>
            </a:r>
          </a:p>
        </p:txBody>
      </p:sp>
      <p:sp>
        <p:nvSpPr>
          <p:cNvPr id="3" name="Marcador de contenido 2">
            <a:extLst>
              <a:ext uri="{FF2B5EF4-FFF2-40B4-BE49-F238E27FC236}">
                <a16:creationId xmlns:a16="http://schemas.microsoft.com/office/drawing/2014/main" id="{003C9D3C-B3AB-EFA0-44CF-2E44F67BFEBD}"/>
              </a:ext>
            </a:extLst>
          </p:cNvPr>
          <p:cNvSpPr>
            <a:spLocks noGrp="1"/>
          </p:cNvSpPr>
          <p:nvPr>
            <p:ph idx="1"/>
          </p:nvPr>
        </p:nvSpPr>
        <p:spPr/>
        <p:txBody>
          <a:bodyPr>
            <a:normAutofit fontScale="47500" lnSpcReduction="20000"/>
          </a:bodyPr>
          <a:lstStyle/>
          <a:p>
            <a:r>
              <a:rPr lang="es-MX" sz="2500" b="1" dirty="0"/>
              <a:t>Estrategia No. 7: III.- Implementación de las Facilidades para Hacer Negocios / Certificaciones CONAMER</a:t>
            </a:r>
          </a:p>
          <a:p>
            <a:endParaRPr lang="es-MX" sz="1300" b="1" dirty="0"/>
          </a:p>
          <a:p>
            <a:r>
              <a:rPr lang="es-MX" sz="1500" b="1" dirty="0"/>
              <a:t>Acción No. 1.- </a:t>
            </a:r>
            <a:r>
              <a:rPr lang="es-MX" sz="1500" dirty="0"/>
              <a:t>Manual del Sistema de Apertura Rápido de Empresas (SARE) / Programa de Reconocimiento y Operación del SARE</a:t>
            </a:r>
          </a:p>
          <a:p>
            <a:r>
              <a:rPr lang="es-MX" sz="1500" b="1" dirty="0"/>
              <a:t>Acción No. 2.- </a:t>
            </a:r>
            <a:r>
              <a:rPr lang="es-MX" sz="1500" dirty="0"/>
              <a:t>Instalación del Sistema de Apertura de Rápida de Empresas (SARE/PROSARE)</a:t>
            </a:r>
          </a:p>
          <a:p>
            <a:r>
              <a:rPr lang="es-MX" sz="1500" b="1" dirty="0"/>
              <a:t>Acción No. 3.- </a:t>
            </a:r>
            <a:r>
              <a:rPr lang="es-MX" sz="1500" dirty="0"/>
              <a:t>Manual y Lineamiento de la Ventanilla Única de Construcción (VUC/VUCS)</a:t>
            </a:r>
          </a:p>
          <a:p>
            <a:r>
              <a:rPr lang="es-MX" sz="1500" b="1" dirty="0"/>
              <a:t>Acción No. 4.-  </a:t>
            </a:r>
            <a:r>
              <a:rPr lang="es-MX" sz="1500" dirty="0"/>
              <a:t>Instalación de Módulos CONAMER- Ventanilla Única de Construcciones Simplificadas (VUC/VUCS)</a:t>
            </a:r>
          </a:p>
          <a:p>
            <a:r>
              <a:rPr lang="es-MX" sz="1500" b="1" dirty="0"/>
              <a:t>Acción No. 5.-  </a:t>
            </a:r>
            <a:r>
              <a:rPr lang="es-MX" sz="1500" dirty="0"/>
              <a:t>Manual y Lineamientos de la Simplificación de Cargas Administrativas (SIMPLIFICA) </a:t>
            </a:r>
          </a:p>
          <a:p>
            <a:r>
              <a:rPr lang="es-MX" sz="1500" b="1" dirty="0"/>
              <a:t>Acción No. 6.-  </a:t>
            </a:r>
            <a:r>
              <a:rPr lang="es-MX" sz="1500" dirty="0"/>
              <a:t>Instalación de la Metodologia de la Simplificación de Cargas Administrativas (SIMPLIFICA)</a:t>
            </a:r>
          </a:p>
          <a:p>
            <a:r>
              <a:rPr lang="es-MX" sz="1500" b="1" dirty="0"/>
              <a:t>Acción No. 7.- </a:t>
            </a:r>
            <a:r>
              <a:rPr lang="es-MX" sz="1500" dirty="0"/>
              <a:t>Manual y Lineamientos de la Ventanilla Única Municipal de Atención a Tramites Ciudadanos (VUMATC)</a:t>
            </a:r>
          </a:p>
          <a:p>
            <a:r>
              <a:rPr lang="es-MX" sz="1500" b="1" dirty="0"/>
              <a:t>Acción No. 8.- </a:t>
            </a:r>
            <a:r>
              <a:rPr lang="es-MX" sz="1500" dirty="0"/>
              <a:t>Instalación de la Ventanilla Única Municipal de Atención a Tramites Ciudadanos (VUMATC)</a:t>
            </a:r>
          </a:p>
          <a:p>
            <a:r>
              <a:rPr lang="es-MX" sz="1500" b="1" dirty="0"/>
              <a:t>Acción No. 9.- </a:t>
            </a:r>
            <a:r>
              <a:rPr lang="es-MX" sz="1500" dirty="0"/>
              <a:t>Manual para implementar el Método Economico y Jurídico de la Reforma Administrativa (MEJORA)</a:t>
            </a:r>
          </a:p>
          <a:p>
            <a:r>
              <a:rPr lang="es-MX" sz="1500" b="1" dirty="0"/>
              <a:t>Acción No. 10.- </a:t>
            </a:r>
            <a:r>
              <a:rPr lang="es-MX" sz="1500" dirty="0"/>
              <a:t>Instalación de la metodologia de el Método Economico y Jurídico de la Reforma Administrativa (MEJORA)</a:t>
            </a:r>
          </a:p>
          <a:p>
            <a:r>
              <a:rPr lang="es-MX" sz="1500" b="1" dirty="0"/>
              <a:t>Acción No. 11.- </a:t>
            </a:r>
            <a:r>
              <a:rPr lang="es-MX" sz="1500" dirty="0"/>
              <a:t>Manual para implementar los Juicios Orales Mercantiles (JOM)</a:t>
            </a:r>
          </a:p>
          <a:p>
            <a:r>
              <a:rPr lang="es-MX" sz="1500" b="1" dirty="0"/>
              <a:t>Acción No. 12.- </a:t>
            </a:r>
            <a:r>
              <a:rPr lang="es-MX" sz="1500" dirty="0"/>
              <a:t>Manual para implementar el Programa de Reforma a los Sectores Prioritarios (PROFORMA)</a:t>
            </a:r>
          </a:p>
          <a:p>
            <a:r>
              <a:rPr lang="es-MX" sz="1500" b="1" dirty="0"/>
              <a:t>Acción No. 13.- Instalación de la metodologia del Programa de Reforma a los Sectores Prioritarios (PROFORMA)</a:t>
            </a:r>
          </a:p>
          <a:p>
            <a:r>
              <a:rPr lang="es-MX" sz="1300" dirty="0"/>
              <a:t> </a:t>
            </a:r>
          </a:p>
        </p:txBody>
      </p:sp>
      <p:sp>
        <p:nvSpPr>
          <p:cNvPr id="5" name="Marcador de número de diapositiva 4">
            <a:extLst>
              <a:ext uri="{FF2B5EF4-FFF2-40B4-BE49-F238E27FC236}">
                <a16:creationId xmlns:a16="http://schemas.microsoft.com/office/drawing/2014/main" id="{EE2DF476-3F10-0CFA-BC3F-FD4F3A4378D5}"/>
              </a:ext>
            </a:extLst>
          </p:cNvPr>
          <p:cNvSpPr>
            <a:spLocks noGrp="1"/>
          </p:cNvSpPr>
          <p:nvPr>
            <p:ph type="sldNum" sz="quarter" idx="12"/>
          </p:nvPr>
        </p:nvSpPr>
        <p:spPr/>
        <p:txBody>
          <a:bodyPr/>
          <a:lstStyle/>
          <a:p>
            <a:fld id="{A02E096A-B7B8-4787-9B48-14BF9873F2B8}" type="slidenum">
              <a:rPr lang="es-MX" smtClean="0"/>
              <a:t>21</a:t>
            </a:fld>
            <a:endParaRPr lang="es-MX"/>
          </a:p>
        </p:txBody>
      </p:sp>
      <p:pic>
        <p:nvPicPr>
          <p:cNvPr id="6" name="Imagen 5">
            <a:extLst>
              <a:ext uri="{FF2B5EF4-FFF2-40B4-BE49-F238E27FC236}">
                <a16:creationId xmlns:a16="http://schemas.microsoft.com/office/drawing/2014/main" id="{4ACE37CB-2458-7DF4-B3CA-1645CF63504F}"/>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262995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406181-5F09-0C4F-3BBC-EB2D385CBAC2}"/>
              </a:ext>
            </a:extLst>
          </p:cNvPr>
          <p:cNvSpPr>
            <a:spLocks noGrp="1"/>
          </p:cNvSpPr>
          <p:nvPr>
            <p:ph idx="1"/>
          </p:nvPr>
        </p:nvSpPr>
        <p:spPr>
          <a:xfrm>
            <a:off x="1096963" y="1854123"/>
            <a:ext cx="10058400" cy="4023360"/>
          </a:xfrm>
        </p:spPr>
        <p:txBody>
          <a:bodyPr/>
          <a:lstStyle/>
          <a:p>
            <a:r>
              <a:rPr lang="es-MX" sz="1200" b="1" dirty="0"/>
              <a:t>Estrategia No. 8:  IV.- Implementación del Programas Municipales en Mejora Regulatoria</a:t>
            </a:r>
          </a:p>
          <a:p>
            <a:endParaRPr lang="es-MX" sz="1200" b="1" dirty="0"/>
          </a:p>
          <a:p>
            <a:r>
              <a:rPr lang="es-MX" sz="800" b="1" dirty="0"/>
              <a:t>Acción No. 1.- </a:t>
            </a:r>
            <a:r>
              <a:rPr lang="es-MX" sz="800" dirty="0"/>
              <a:t>Instalar Programa Municipal de la Guillotina Regulatoria, Tramites y Servicios </a:t>
            </a:r>
          </a:p>
          <a:p>
            <a:r>
              <a:rPr lang="es-MX" sz="800" b="1" dirty="0"/>
              <a:t>Acción No. 2.- </a:t>
            </a:r>
            <a:r>
              <a:rPr lang="es-MX" sz="800" dirty="0"/>
              <a:t>Instalar Programa Municipal de la Simplificación Administrativa de Tramites y Servicios </a:t>
            </a:r>
          </a:p>
          <a:p>
            <a:r>
              <a:rPr lang="es-MX" sz="800" b="1" dirty="0"/>
              <a:t>Acción No. 3.- </a:t>
            </a:r>
            <a:r>
              <a:rPr lang="es-MX" sz="800" dirty="0"/>
              <a:t>Instalar Programa Municipal de Homologación de Regulaciones, Tramites y Servicios</a:t>
            </a:r>
          </a:p>
          <a:p>
            <a:r>
              <a:rPr lang="es-MX" sz="800" b="1" dirty="0"/>
              <a:t>Acción No. 4.-</a:t>
            </a:r>
            <a:r>
              <a:rPr lang="es-MX" sz="800" dirty="0"/>
              <a:t> Instalar Programa Municipal de Digitalización de Tramites y Servicios </a:t>
            </a:r>
          </a:p>
          <a:p>
            <a:r>
              <a:rPr lang="es-MX" sz="800" b="1" dirty="0"/>
              <a:t>Acción No. 5.- </a:t>
            </a:r>
            <a:r>
              <a:rPr lang="es-MX" sz="800" dirty="0"/>
              <a:t>Instalar Programa Municipal de Interconexión del Portal Municipal </a:t>
            </a:r>
          </a:p>
          <a:p>
            <a:r>
              <a:rPr lang="es-MX" sz="800" dirty="0"/>
              <a:t>Acción No. 6.- Instalar la interconexión del portal con Tuempresa.Gob.mx</a:t>
            </a:r>
          </a:p>
          <a:p>
            <a:r>
              <a:rPr lang="es-MX" sz="800" b="1" dirty="0"/>
              <a:t>Acción No. 7.- </a:t>
            </a:r>
            <a:r>
              <a:rPr lang="es-MX" sz="800" dirty="0"/>
              <a:t>Instalar en el Portal Municipal el Sistema Electrónico de Tramites y Servicios  (SETYS)</a:t>
            </a:r>
          </a:p>
          <a:p>
            <a:r>
              <a:rPr lang="es-MX" sz="800" b="1" dirty="0"/>
              <a:t>Acción No. 8.- </a:t>
            </a:r>
            <a:r>
              <a:rPr lang="es-MX" sz="800" dirty="0"/>
              <a:t>Instalar en el Portal Municipal, la Ventanilla de Inversión Digital (VID /OCDE)</a:t>
            </a:r>
          </a:p>
          <a:p>
            <a:r>
              <a:rPr lang="es-MX" sz="800" b="1" dirty="0"/>
              <a:t>Acción No. 9.- </a:t>
            </a:r>
            <a:r>
              <a:rPr lang="es-MX" sz="800" dirty="0"/>
              <a:t>Instalar y operar  la Firma Electrónica Avanzada (FEA) </a:t>
            </a:r>
          </a:p>
          <a:p>
            <a:r>
              <a:rPr lang="es-MX" sz="800" b="1" dirty="0"/>
              <a:t>Acción No. 10.- </a:t>
            </a:r>
            <a:r>
              <a:rPr lang="es-MX" sz="800" dirty="0"/>
              <a:t>Instalar y operar el tramite del Permiso a la Confianza </a:t>
            </a:r>
          </a:p>
          <a:p>
            <a:r>
              <a:rPr lang="es-MX" sz="800" dirty="0"/>
              <a:t> </a:t>
            </a:r>
          </a:p>
        </p:txBody>
      </p:sp>
      <p:sp>
        <p:nvSpPr>
          <p:cNvPr id="4" name="Título 1">
            <a:extLst>
              <a:ext uri="{FF2B5EF4-FFF2-40B4-BE49-F238E27FC236}">
                <a16:creationId xmlns:a16="http://schemas.microsoft.com/office/drawing/2014/main" id="{62088E8F-EDDD-C6CF-56BE-B4B4AF6FE541}"/>
              </a:ext>
            </a:extLst>
          </p:cNvPr>
          <p:cNvSpPr>
            <a:spLocks noGrp="1"/>
          </p:cNvSpPr>
          <p:nvPr>
            <p:ph type="title"/>
          </p:nvPr>
        </p:nvSpPr>
        <p:spPr>
          <a:xfrm>
            <a:off x="1096963" y="287338"/>
            <a:ext cx="10058400" cy="1449387"/>
          </a:xfrm>
        </p:spPr>
        <p:txBody>
          <a:bodyPr>
            <a:normAutofit/>
          </a:bodyPr>
          <a:lstStyle/>
          <a:p>
            <a:pPr algn="ctr"/>
            <a:r>
              <a:rPr lang="es-MX" sz="2400" b="1" dirty="0"/>
              <a:t>VI. SISTEMA   MUNICIPAL DE MEJORA REGULATORIA : </a:t>
            </a:r>
            <a:r>
              <a:rPr lang="es-MX" sz="2000" b="1" dirty="0"/>
              <a:t>Estrategia No. 8 / Acciones (10) </a:t>
            </a:r>
          </a:p>
        </p:txBody>
      </p:sp>
      <p:sp>
        <p:nvSpPr>
          <p:cNvPr id="2" name="Marcador de número de diapositiva 1">
            <a:extLst>
              <a:ext uri="{FF2B5EF4-FFF2-40B4-BE49-F238E27FC236}">
                <a16:creationId xmlns:a16="http://schemas.microsoft.com/office/drawing/2014/main" id="{F002B4E0-8EEE-6A59-613D-5B1EEEB4F5FC}"/>
              </a:ext>
            </a:extLst>
          </p:cNvPr>
          <p:cNvSpPr>
            <a:spLocks noGrp="1"/>
          </p:cNvSpPr>
          <p:nvPr>
            <p:ph type="sldNum" sz="quarter" idx="12"/>
          </p:nvPr>
        </p:nvSpPr>
        <p:spPr/>
        <p:txBody>
          <a:bodyPr/>
          <a:lstStyle/>
          <a:p>
            <a:fld id="{A02E096A-B7B8-4787-9B48-14BF9873F2B8}" type="slidenum">
              <a:rPr lang="es-MX" smtClean="0"/>
              <a:t>22</a:t>
            </a:fld>
            <a:endParaRPr lang="es-MX"/>
          </a:p>
        </p:txBody>
      </p:sp>
      <p:pic>
        <p:nvPicPr>
          <p:cNvPr id="6" name="Imagen 5">
            <a:extLst>
              <a:ext uri="{FF2B5EF4-FFF2-40B4-BE49-F238E27FC236}">
                <a16:creationId xmlns:a16="http://schemas.microsoft.com/office/drawing/2014/main" id="{FA518069-D7D2-0922-2A75-55BB9ECDDFAC}"/>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42567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2328C6-3EBB-6565-B11B-AFA340C16D9A}"/>
              </a:ext>
            </a:extLst>
          </p:cNvPr>
          <p:cNvSpPr>
            <a:spLocks noGrp="1"/>
          </p:cNvSpPr>
          <p:nvPr>
            <p:ph idx="1"/>
          </p:nvPr>
        </p:nvSpPr>
        <p:spPr/>
        <p:txBody>
          <a:bodyPr>
            <a:normAutofit/>
          </a:bodyPr>
          <a:lstStyle/>
          <a:p>
            <a:pPr marL="0" indent="0">
              <a:buNone/>
            </a:pPr>
            <a:r>
              <a:rPr lang="es-MX" sz="1200" b="1" dirty="0"/>
              <a:t>Estrategia No. 9:  V.- Evaluaciones y Calidad en el Servicio </a:t>
            </a:r>
          </a:p>
          <a:p>
            <a:pPr marL="0" indent="0">
              <a:buNone/>
            </a:pPr>
            <a:r>
              <a:rPr lang="es-MX" sz="800" b="1" dirty="0"/>
              <a:t>Acción No. 1.- </a:t>
            </a:r>
            <a:r>
              <a:rPr lang="es-MX" sz="800" dirty="0"/>
              <a:t>Elaborar revisiones anuales de las Regulaciones municipales en el portal (AIR EXPOST)</a:t>
            </a:r>
          </a:p>
          <a:p>
            <a:pPr marL="0" indent="0">
              <a:buNone/>
            </a:pPr>
            <a:r>
              <a:rPr lang="es-MX" sz="800" b="1" dirty="0"/>
              <a:t>Acción No. 2.- </a:t>
            </a:r>
            <a:r>
              <a:rPr lang="es-MX" sz="800" dirty="0"/>
              <a:t>Revisar anualmente los Programas Tramites y Servicios incorporados al Portal </a:t>
            </a:r>
          </a:p>
          <a:p>
            <a:pPr marL="0" indent="0">
              <a:buNone/>
            </a:pPr>
            <a:r>
              <a:rPr lang="es-MX" sz="800" b="1" dirty="0"/>
              <a:t>Acción No. 3.- </a:t>
            </a:r>
            <a:r>
              <a:rPr lang="es-MX" sz="800" dirty="0"/>
              <a:t>Dar Seguimiento a los procesos de Protesta Ciudadana </a:t>
            </a:r>
          </a:p>
          <a:p>
            <a:pPr marL="0" indent="0">
              <a:buNone/>
            </a:pPr>
            <a:r>
              <a:rPr lang="es-MX" sz="800" b="1" dirty="0"/>
              <a:t>Acción No. 4.- </a:t>
            </a:r>
            <a:r>
              <a:rPr lang="es-MX" sz="800" dirty="0"/>
              <a:t>Realizar auditorias administrativas y operativas a los módulos y metodologías de la CONAMER </a:t>
            </a:r>
          </a:p>
          <a:p>
            <a:pPr marL="0" indent="0">
              <a:buNone/>
            </a:pPr>
            <a:r>
              <a:rPr lang="es-MX" sz="800" b="1" dirty="0"/>
              <a:t>Acción No. 5.- </a:t>
            </a:r>
            <a:r>
              <a:rPr lang="es-MX" sz="800" dirty="0"/>
              <a:t>Entregar toda la información requerida por el Observatorio Nacional de Mejora Regulatoria </a:t>
            </a:r>
          </a:p>
          <a:p>
            <a:pPr marL="0" indent="0">
              <a:buNone/>
            </a:pPr>
            <a:r>
              <a:rPr lang="es-MX" sz="800" b="1" dirty="0"/>
              <a:t>Acción No. 6.- </a:t>
            </a:r>
            <a:r>
              <a:rPr lang="es-MX" sz="800" dirty="0"/>
              <a:t>Dar seguimiento a la Encuesta Nacional de Calidad Regulatoria e Impacto Gubernamental del INEGI </a:t>
            </a:r>
          </a:p>
          <a:p>
            <a:pPr marL="0" indent="0">
              <a:buNone/>
            </a:pPr>
            <a:r>
              <a:rPr lang="es-MX" sz="800" b="1" dirty="0"/>
              <a:t>Acción No. 7.- </a:t>
            </a:r>
            <a:r>
              <a:rPr lang="es-MX" sz="800" dirty="0"/>
              <a:t>Dar seguimiento a la Encuesta Nacional de Calidad Regulatoria e Impacto Gubernamental en empresas del INEGI</a:t>
            </a:r>
          </a:p>
          <a:p>
            <a:pPr marL="0" indent="0">
              <a:buNone/>
            </a:pPr>
            <a:r>
              <a:rPr lang="es-MX" sz="800" b="1" dirty="0"/>
              <a:t>Acción No. 8.- </a:t>
            </a:r>
            <a:r>
              <a:rPr lang="es-MX" sz="800" dirty="0"/>
              <a:t>Dar seguimiento al Indicador Sub Nacional de Mejora Regulatoria (CCE)</a:t>
            </a:r>
          </a:p>
          <a:p>
            <a:pPr marL="0" indent="0">
              <a:buNone/>
            </a:pPr>
            <a:r>
              <a:rPr lang="es-MX" sz="800" b="1" dirty="0"/>
              <a:t>Acción No. 9.- </a:t>
            </a:r>
            <a:r>
              <a:rPr lang="es-MX" sz="800" dirty="0"/>
              <a:t>Dar Seguimiento al Indicador </a:t>
            </a:r>
            <a:r>
              <a:rPr lang="es-MX" sz="800" dirty="0" err="1"/>
              <a:t>Doing</a:t>
            </a:r>
            <a:r>
              <a:rPr lang="es-MX" sz="800" dirty="0"/>
              <a:t> Business y </a:t>
            </a:r>
            <a:r>
              <a:rPr lang="es-MX" sz="800" dirty="0" err="1"/>
              <a:t>Doing</a:t>
            </a:r>
            <a:r>
              <a:rPr lang="es-MX" sz="800" dirty="0"/>
              <a:t>  </a:t>
            </a:r>
            <a:r>
              <a:rPr lang="es-MX" sz="800" dirty="0" err="1"/>
              <a:t>Subnational</a:t>
            </a:r>
            <a:r>
              <a:rPr lang="es-MX" sz="800" dirty="0"/>
              <a:t> del Banco Mundial </a:t>
            </a:r>
          </a:p>
          <a:p>
            <a:pPr marL="0" indent="0">
              <a:buNone/>
            </a:pPr>
            <a:r>
              <a:rPr lang="es-MX" sz="800" b="1" dirty="0"/>
              <a:t>Acción No. 10.- </a:t>
            </a:r>
            <a:r>
              <a:rPr lang="es-MX" sz="800" dirty="0"/>
              <a:t>Indicadores de la Organización paras la Cooperación del Desarrollo Economico </a:t>
            </a:r>
          </a:p>
          <a:p>
            <a:pPr marL="0" indent="0">
              <a:buNone/>
            </a:pPr>
            <a:endParaRPr lang="es-MX" sz="800" dirty="0"/>
          </a:p>
        </p:txBody>
      </p:sp>
      <p:sp>
        <p:nvSpPr>
          <p:cNvPr id="4" name="Título 1">
            <a:extLst>
              <a:ext uri="{FF2B5EF4-FFF2-40B4-BE49-F238E27FC236}">
                <a16:creationId xmlns:a16="http://schemas.microsoft.com/office/drawing/2014/main" id="{85A0E4B8-F3D6-B66C-139B-6C6A4341E7BA}"/>
              </a:ext>
            </a:extLst>
          </p:cNvPr>
          <p:cNvSpPr>
            <a:spLocks noGrp="1"/>
          </p:cNvSpPr>
          <p:nvPr>
            <p:ph type="title"/>
          </p:nvPr>
        </p:nvSpPr>
        <p:spPr>
          <a:xfrm>
            <a:off x="1096963" y="287338"/>
            <a:ext cx="10058400" cy="1449387"/>
          </a:xfrm>
        </p:spPr>
        <p:txBody>
          <a:bodyPr>
            <a:normAutofit/>
          </a:bodyPr>
          <a:lstStyle/>
          <a:p>
            <a:pPr algn="ctr"/>
            <a:r>
              <a:rPr lang="es-MX" sz="2000" b="1" dirty="0"/>
              <a:t>VI. SISTEMA   MUNICIPAL DE MEJORA REGULATORIA : Estrategia No. 9 / Acciones  (5) </a:t>
            </a:r>
          </a:p>
        </p:txBody>
      </p:sp>
      <p:sp>
        <p:nvSpPr>
          <p:cNvPr id="2" name="Marcador de número de diapositiva 1">
            <a:extLst>
              <a:ext uri="{FF2B5EF4-FFF2-40B4-BE49-F238E27FC236}">
                <a16:creationId xmlns:a16="http://schemas.microsoft.com/office/drawing/2014/main" id="{90CA4EB3-DC05-8357-C060-C2355BD4D3FD}"/>
              </a:ext>
            </a:extLst>
          </p:cNvPr>
          <p:cNvSpPr>
            <a:spLocks noGrp="1"/>
          </p:cNvSpPr>
          <p:nvPr>
            <p:ph type="sldNum" sz="quarter" idx="12"/>
          </p:nvPr>
        </p:nvSpPr>
        <p:spPr/>
        <p:txBody>
          <a:bodyPr/>
          <a:lstStyle/>
          <a:p>
            <a:fld id="{A02E096A-B7B8-4787-9B48-14BF9873F2B8}" type="slidenum">
              <a:rPr lang="es-MX" smtClean="0"/>
              <a:t>23</a:t>
            </a:fld>
            <a:endParaRPr lang="es-MX"/>
          </a:p>
        </p:txBody>
      </p:sp>
      <p:pic>
        <p:nvPicPr>
          <p:cNvPr id="6" name="Imagen 5">
            <a:extLst>
              <a:ext uri="{FF2B5EF4-FFF2-40B4-BE49-F238E27FC236}">
                <a16:creationId xmlns:a16="http://schemas.microsoft.com/office/drawing/2014/main" id="{18E6F739-1D0B-885C-752D-A5B1C7C6A60D}"/>
              </a:ext>
            </a:extLst>
          </p:cNvPr>
          <p:cNvPicPr>
            <a:picLocks noChangeAspect="1"/>
          </p:cNvPicPr>
          <p:nvPr/>
        </p:nvPicPr>
        <p:blipFill>
          <a:blip r:embed="rId2"/>
          <a:stretch>
            <a:fillRect/>
          </a:stretch>
        </p:blipFill>
        <p:spPr>
          <a:xfrm>
            <a:off x="777240" y="67297"/>
            <a:ext cx="868680" cy="1152244"/>
          </a:xfrm>
          <a:prstGeom prst="rect">
            <a:avLst/>
          </a:prstGeom>
        </p:spPr>
      </p:pic>
    </p:spTree>
    <p:extLst>
      <p:ext uri="{BB962C8B-B14F-4D97-AF65-F5344CB8AC3E}">
        <p14:creationId xmlns:p14="http://schemas.microsoft.com/office/powerpoint/2010/main" val="134345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AC32DF-9FD0-BE58-D5AC-77042E64D317}"/>
              </a:ext>
            </a:extLst>
          </p:cNvPr>
          <p:cNvSpPr>
            <a:spLocks noGrp="1"/>
          </p:cNvSpPr>
          <p:nvPr>
            <p:ph idx="1"/>
          </p:nvPr>
        </p:nvSpPr>
        <p:spPr>
          <a:xfrm>
            <a:off x="100668" y="1845734"/>
            <a:ext cx="11920756" cy="4023360"/>
          </a:xfrm>
        </p:spPr>
        <p:txBody>
          <a:bodyPr numCol="2">
            <a:normAutofit/>
          </a:bodyPr>
          <a:lstStyle/>
          <a:p>
            <a:r>
              <a:rPr lang="es-MX" sz="1200" b="1" dirty="0"/>
              <a:t>Estrategia No. 10: Implementar las recomendaciones de la OCDE a nivel Sub Nacional</a:t>
            </a:r>
          </a:p>
          <a:p>
            <a:pPr marL="0" indent="0">
              <a:buNone/>
            </a:pPr>
            <a:endParaRPr lang="es-MX" sz="800" b="1" dirty="0"/>
          </a:p>
          <a:p>
            <a:pPr lvl="1"/>
            <a:r>
              <a:rPr lang="es-MX" sz="900" b="1" dirty="0"/>
              <a:t>Acción No. 1.- </a:t>
            </a:r>
            <a:r>
              <a:rPr lang="es-MX" sz="900" dirty="0"/>
              <a:t>Sistema de Apertura Rápido de Empresas (SARE) en Línea</a:t>
            </a:r>
          </a:p>
          <a:p>
            <a:pPr marL="201168" lvl="1" indent="0">
              <a:buNone/>
            </a:pPr>
            <a:r>
              <a:rPr lang="es-MX" sz="900" dirty="0"/>
              <a:t> </a:t>
            </a:r>
          </a:p>
          <a:p>
            <a:pPr lvl="1"/>
            <a:r>
              <a:rPr lang="es-MX" sz="900" b="1" dirty="0"/>
              <a:t>Acción No. 2.- </a:t>
            </a:r>
            <a:r>
              <a:rPr lang="es-MX" sz="900" dirty="0"/>
              <a:t>Licencia Express en Construcción en Línea</a:t>
            </a:r>
          </a:p>
          <a:p>
            <a:pPr lvl="1"/>
            <a:endParaRPr lang="es-MX" sz="900" dirty="0"/>
          </a:p>
          <a:p>
            <a:pPr lvl="1"/>
            <a:r>
              <a:rPr lang="es-MX" sz="900" b="1" dirty="0"/>
              <a:t>Acción No. 3.- </a:t>
            </a:r>
            <a:r>
              <a:rPr lang="es-MX" sz="900" dirty="0"/>
              <a:t>Declaración Electrónica Municipal – Pago de ISAI en Línea   </a:t>
            </a:r>
          </a:p>
          <a:p>
            <a:pPr lvl="1"/>
            <a:endParaRPr lang="es-MX" sz="900" dirty="0"/>
          </a:p>
          <a:p>
            <a:pPr lvl="1"/>
            <a:r>
              <a:rPr lang="es-MX" sz="900" b="1" dirty="0"/>
              <a:t>Acción No. 4.- </a:t>
            </a:r>
            <a:r>
              <a:rPr lang="es-MX" sz="900" dirty="0"/>
              <a:t>Convenio de Colaboración con el Instituto Registral Catastral (IRC)</a:t>
            </a:r>
          </a:p>
          <a:p>
            <a:pPr marL="201168" lvl="1" indent="0">
              <a:buNone/>
            </a:pPr>
            <a:r>
              <a:rPr lang="es-MX" sz="900" dirty="0"/>
              <a:t>  </a:t>
            </a:r>
          </a:p>
          <a:p>
            <a:pPr lvl="1"/>
            <a:r>
              <a:rPr lang="es-MX" sz="900" b="1" dirty="0"/>
              <a:t>Acción No. 5.- </a:t>
            </a:r>
            <a:r>
              <a:rPr lang="es-MX" sz="900" dirty="0"/>
              <a:t>Portal </a:t>
            </a:r>
            <a:r>
              <a:rPr lang="es-MX" sz="900" dirty="0">
                <a:hlinkClick r:id="rId2"/>
              </a:rPr>
              <a:t>www.abretuempresa.generalescobredo.Gob.mx</a:t>
            </a:r>
            <a:endParaRPr lang="es-MX" sz="900" dirty="0"/>
          </a:p>
          <a:p>
            <a:pPr lvl="1"/>
            <a:endParaRPr lang="es-MX" sz="900" dirty="0"/>
          </a:p>
          <a:p>
            <a:pPr lvl="1"/>
            <a:r>
              <a:rPr lang="es-MX" sz="900" b="1" dirty="0"/>
              <a:t>Acción No. 6.- </a:t>
            </a:r>
            <a:r>
              <a:rPr lang="es-MX" sz="900" dirty="0"/>
              <a:t>Centro de Desarrollo Empresarial (CEDEEM)</a:t>
            </a:r>
          </a:p>
          <a:p>
            <a:pPr lvl="1"/>
            <a:endParaRPr lang="es-MX" sz="900" dirty="0"/>
          </a:p>
          <a:p>
            <a:pPr lvl="1"/>
            <a:r>
              <a:rPr lang="es-MX" sz="900" b="1" dirty="0"/>
              <a:t>Acción No. 7.- </a:t>
            </a:r>
            <a:r>
              <a:rPr lang="es-MX" sz="900" dirty="0"/>
              <a:t>Unidad Rápida de Gestión Empresarial (URGE)</a:t>
            </a:r>
          </a:p>
          <a:p>
            <a:endParaRPr lang="es-MX" sz="900" b="1" dirty="0"/>
          </a:p>
          <a:p>
            <a:endParaRPr lang="es-MX" sz="900" b="1" dirty="0"/>
          </a:p>
          <a:p>
            <a:endParaRPr lang="es-MX" sz="900" b="1" dirty="0"/>
          </a:p>
          <a:p>
            <a:pPr marL="0" indent="0">
              <a:buNone/>
            </a:pPr>
            <a:endParaRPr lang="es-MX" sz="900" b="1" dirty="0"/>
          </a:p>
          <a:p>
            <a:pPr lvl="1"/>
            <a:r>
              <a:rPr lang="es-MX" sz="900" b="1" dirty="0"/>
              <a:t>Acción No. 8.- </a:t>
            </a:r>
            <a:r>
              <a:rPr lang="es-MX" sz="900" dirty="0"/>
              <a:t>Línea Telefónica TRAMITEL </a:t>
            </a:r>
          </a:p>
          <a:p>
            <a:pPr lvl="1"/>
            <a:endParaRPr lang="es-MX" sz="900" dirty="0"/>
          </a:p>
          <a:p>
            <a:pPr lvl="1"/>
            <a:r>
              <a:rPr lang="es-MX" sz="900" b="1" dirty="0"/>
              <a:t>Acción No. 9.- </a:t>
            </a:r>
            <a:r>
              <a:rPr lang="es-MX" sz="900" dirty="0"/>
              <a:t>Simplificación del Padrón de Proveedores Municipales</a:t>
            </a:r>
          </a:p>
          <a:p>
            <a:pPr lvl="1"/>
            <a:endParaRPr lang="es-MX" sz="900" dirty="0"/>
          </a:p>
          <a:p>
            <a:pPr lvl="1"/>
            <a:r>
              <a:rPr lang="es-MX" sz="900" b="1" dirty="0"/>
              <a:t>Acción No. 10.- </a:t>
            </a:r>
            <a:r>
              <a:rPr lang="es-MX" sz="900" dirty="0"/>
              <a:t>Portal de Compras / Adquisiciones y Obras Publicas Municipales </a:t>
            </a:r>
          </a:p>
          <a:p>
            <a:pPr lvl="1"/>
            <a:endParaRPr lang="es-MX" sz="900" dirty="0"/>
          </a:p>
          <a:p>
            <a:pPr lvl="1"/>
            <a:r>
              <a:rPr lang="es-MX" sz="900" b="1" dirty="0"/>
              <a:t>Acción No. 11.- </a:t>
            </a:r>
            <a:r>
              <a:rPr lang="es-MX" sz="900" dirty="0"/>
              <a:t>Diagnostico y Cap. de Recurso Humano- Tramites Empresariales </a:t>
            </a:r>
          </a:p>
          <a:p>
            <a:pPr lvl="1"/>
            <a:endParaRPr lang="es-MX" sz="900" dirty="0"/>
          </a:p>
          <a:p>
            <a:pPr lvl="1"/>
            <a:r>
              <a:rPr lang="es-MX" sz="900" b="1" dirty="0"/>
              <a:t>Acción No. 12.- </a:t>
            </a:r>
            <a:r>
              <a:rPr lang="es-MX" sz="900" dirty="0"/>
              <a:t>Sistema Integral de Gestión y Seguimiento de Tramites Municipales </a:t>
            </a:r>
          </a:p>
          <a:p>
            <a:pPr lvl="1"/>
            <a:endParaRPr lang="es-MX" sz="900" dirty="0"/>
          </a:p>
          <a:p>
            <a:pPr lvl="1"/>
            <a:r>
              <a:rPr lang="es-MX" sz="900" b="1" dirty="0"/>
              <a:t>Acción No. 13.- </a:t>
            </a:r>
            <a:r>
              <a:rPr lang="es-MX" sz="900" dirty="0"/>
              <a:t>Factores de Servicio Municipal antes de Ventanilla </a:t>
            </a:r>
          </a:p>
          <a:p>
            <a:pPr lvl="1"/>
            <a:endParaRPr lang="es-MX" sz="900" dirty="0"/>
          </a:p>
          <a:p>
            <a:pPr lvl="1"/>
            <a:r>
              <a:rPr lang="es-MX" sz="900" b="1" dirty="0"/>
              <a:t>Acción No. 14.- </a:t>
            </a:r>
            <a:r>
              <a:rPr lang="es-MX" sz="900" dirty="0"/>
              <a:t>Programa de Fortalecimiento y mejora del REMTYS</a:t>
            </a:r>
          </a:p>
          <a:p>
            <a:r>
              <a:rPr lang="es-MX" sz="900" dirty="0"/>
              <a:t> </a:t>
            </a:r>
          </a:p>
        </p:txBody>
      </p:sp>
      <p:sp>
        <p:nvSpPr>
          <p:cNvPr id="4" name="Título 1">
            <a:extLst>
              <a:ext uri="{FF2B5EF4-FFF2-40B4-BE49-F238E27FC236}">
                <a16:creationId xmlns:a16="http://schemas.microsoft.com/office/drawing/2014/main" id="{40C5D62B-1E93-8634-0BE2-2ACE122D76AF}"/>
              </a:ext>
            </a:extLst>
          </p:cNvPr>
          <p:cNvSpPr>
            <a:spLocks noGrp="1"/>
          </p:cNvSpPr>
          <p:nvPr>
            <p:ph type="title"/>
          </p:nvPr>
        </p:nvSpPr>
        <p:spPr>
          <a:xfrm>
            <a:off x="1096963" y="287338"/>
            <a:ext cx="10058400" cy="1449387"/>
          </a:xfrm>
        </p:spPr>
        <p:txBody>
          <a:bodyPr>
            <a:normAutofit/>
          </a:bodyPr>
          <a:lstStyle/>
          <a:p>
            <a:pPr algn="ctr"/>
            <a:r>
              <a:rPr lang="es-MX" sz="2400" b="1" dirty="0"/>
              <a:t>VI. SISTEMA   MUNICIPAL DE MEJORA REGULATORIA : </a:t>
            </a:r>
            <a:r>
              <a:rPr lang="es-MX" sz="2000" b="1" dirty="0"/>
              <a:t>Estrategia No. 10 / Acciones (14)</a:t>
            </a:r>
          </a:p>
        </p:txBody>
      </p:sp>
      <p:sp>
        <p:nvSpPr>
          <p:cNvPr id="2" name="Marcador de número de diapositiva 1">
            <a:extLst>
              <a:ext uri="{FF2B5EF4-FFF2-40B4-BE49-F238E27FC236}">
                <a16:creationId xmlns:a16="http://schemas.microsoft.com/office/drawing/2014/main" id="{D2FC6DC2-8F14-8A53-E5C1-597AF2700E68}"/>
              </a:ext>
            </a:extLst>
          </p:cNvPr>
          <p:cNvSpPr>
            <a:spLocks noGrp="1"/>
          </p:cNvSpPr>
          <p:nvPr>
            <p:ph type="sldNum" sz="quarter" idx="12"/>
          </p:nvPr>
        </p:nvSpPr>
        <p:spPr/>
        <p:txBody>
          <a:bodyPr/>
          <a:lstStyle/>
          <a:p>
            <a:fld id="{A02E096A-B7B8-4787-9B48-14BF9873F2B8}" type="slidenum">
              <a:rPr lang="es-MX" smtClean="0"/>
              <a:t>24</a:t>
            </a:fld>
            <a:endParaRPr lang="es-MX"/>
          </a:p>
        </p:txBody>
      </p:sp>
      <p:pic>
        <p:nvPicPr>
          <p:cNvPr id="6" name="Imagen 5">
            <a:extLst>
              <a:ext uri="{FF2B5EF4-FFF2-40B4-BE49-F238E27FC236}">
                <a16:creationId xmlns:a16="http://schemas.microsoft.com/office/drawing/2014/main" id="{17EAB5B7-2F5C-C1FB-9CC4-1D0185412742}"/>
              </a:ext>
            </a:extLst>
          </p:cNvPr>
          <p:cNvPicPr>
            <a:picLocks noChangeAspect="1"/>
          </p:cNvPicPr>
          <p:nvPr/>
        </p:nvPicPr>
        <p:blipFill>
          <a:blip r:embed="rId3"/>
          <a:stretch>
            <a:fillRect/>
          </a:stretch>
        </p:blipFill>
        <p:spPr>
          <a:xfrm>
            <a:off x="850392" y="67297"/>
            <a:ext cx="905256" cy="1152244"/>
          </a:xfrm>
          <a:prstGeom prst="rect">
            <a:avLst/>
          </a:prstGeom>
        </p:spPr>
      </p:pic>
    </p:spTree>
    <p:extLst>
      <p:ext uri="{BB962C8B-B14F-4D97-AF65-F5344CB8AC3E}">
        <p14:creationId xmlns:p14="http://schemas.microsoft.com/office/powerpoint/2010/main" val="2818236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30C8C1-E044-D1BE-C1AC-ACBA24BD7DD1}"/>
              </a:ext>
            </a:extLst>
          </p:cNvPr>
          <p:cNvSpPr>
            <a:spLocks noGrp="1"/>
          </p:cNvSpPr>
          <p:nvPr>
            <p:ph idx="1"/>
          </p:nvPr>
        </p:nvSpPr>
        <p:spPr/>
        <p:txBody>
          <a:bodyPr>
            <a:normAutofit/>
          </a:bodyPr>
          <a:lstStyle/>
          <a:p>
            <a:r>
              <a:rPr lang="es-MX" sz="1200" b="1" dirty="0"/>
              <a:t>Estrategia No. 11: Fortalecimiento Interinstitucional Multinivel </a:t>
            </a:r>
          </a:p>
          <a:p>
            <a:endParaRPr lang="es-MX" sz="1200" b="1" dirty="0"/>
          </a:p>
          <a:p>
            <a:pPr lvl="1"/>
            <a:r>
              <a:rPr lang="es-MX" sz="700" b="1" dirty="0"/>
              <a:t>Acción No. 1.- </a:t>
            </a:r>
            <a:r>
              <a:rPr lang="es-MX" sz="700" dirty="0"/>
              <a:t>Formalizar un organismo en mejora regulatoria  integrado por  municipios metropolitano de Monterrey</a:t>
            </a:r>
          </a:p>
          <a:p>
            <a:pPr lvl="1"/>
            <a:endParaRPr lang="es-MX" sz="700" dirty="0"/>
          </a:p>
          <a:p>
            <a:pPr lvl="1"/>
            <a:r>
              <a:rPr lang="es-MX" sz="700" b="1" dirty="0"/>
              <a:t>Acción No. 2.- </a:t>
            </a:r>
            <a:r>
              <a:rPr lang="es-MX" sz="700" dirty="0"/>
              <a:t>Formalizar reuniones trimestrales de municipios metropolitanas   </a:t>
            </a:r>
          </a:p>
          <a:p>
            <a:pPr lvl="1"/>
            <a:endParaRPr lang="es-MX" sz="700" dirty="0"/>
          </a:p>
          <a:p>
            <a:pPr lvl="1"/>
            <a:r>
              <a:rPr lang="es-MX" sz="700" b="1" dirty="0"/>
              <a:t>Acción No. 3</a:t>
            </a:r>
            <a:r>
              <a:rPr lang="es-MX" sz="700" dirty="0"/>
              <a:t>.-  Participar con la representación municipal,  en Eventos de carácter Estatal</a:t>
            </a:r>
          </a:p>
          <a:p>
            <a:pPr lvl="1"/>
            <a:endParaRPr lang="es-MX" sz="700" dirty="0"/>
          </a:p>
          <a:p>
            <a:pPr lvl="1"/>
            <a:r>
              <a:rPr lang="es-MX" sz="700" dirty="0"/>
              <a:t>Acción No. 4.- Participar en las encuestas y evaluaciones del Observatorio Nacional de mejora regulatorias </a:t>
            </a:r>
          </a:p>
        </p:txBody>
      </p:sp>
      <p:sp>
        <p:nvSpPr>
          <p:cNvPr id="4" name="Título 1">
            <a:extLst>
              <a:ext uri="{FF2B5EF4-FFF2-40B4-BE49-F238E27FC236}">
                <a16:creationId xmlns:a16="http://schemas.microsoft.com/office/drawing/2014/main" id="{0CCA1D17-A0CD-8E3D-8562-E399BF5189D6}"/>
              </a:ext>
            </a:extLst>
          </p:cNvPr>
          <p:cNvSpPr>
            <a:spLocks noGrp="1"/>
          </p:cNvSpPr>
          <p:nvPr>
            <p:ph type="title"/>
          </p:nvPr>
        </p:nvSpPr>
        <p:spPr>
          <a:xfrm>
            <a:off x="1096963" y="287338"/>
            <a:ext cx="10058400" cy="1449387"/>
          </a:xfrm>
        </p:spPr>
        <p:txBody>
          <a:bodyPr>
            <a:normAutofit/>
          </a:bodyPr>
          <a:lstStyle/>
          <a:p>
            <a:pPr algn="ctr"/>
            <a:r>
              <a:rPr lang="es-MX" sz="2400" b="1" dirty="0"/>
              <a:t>VI. SISTEMA   MUNICIPAL DE MEJORA REGULATORIA : </a:t>
            </a:r>
            <a:r>
              <a:rPr lang="es-MX" sz="2000" b="1" dirty="0"/>
              <a:t>Estrategia No. 11 / Acciones (4) </a:t>
            </a:r>
          </a:p>
        </p:txBody>
      </p:sp>
      <p:sp>
        <p:nvSpPr>
          <p:cNvPr id="2" name="Marcador de número de diapositiva 1">
            <a:extLst>
              <a:ext uri="{FF2B5EF4-FFF2-40B4-BE49-F238E27FC236}">
                <a16:creationId xmlns:a16="http://schemas.microsoft.com/office/drawing/2014/main" id="{0A0874EF-2EB0-6E35-104E-F8CD53379BB5}"/>
              </a:ext>
            </a:extLst>
          </p:cNvPr>
          <p:cNvSpPr>
            <a:spLocks noGrp="1"/>
          </p:cNvSpPr>
          <p:nvPr>
            <p:ph type="sldNum" sz="quarter" idx="12"/>
          </p:nvPr>
        </p:nvSpPr>
        <p:spPr/>
        <p:txBody>
          <a:bodyPr/>
          <a:lstStyle/>
          <a:p>
            <a:fld id="{A02E096A-B7B8-4787-9B48-14BF9873F2B8}" type="slidenum">
              <a:rPr lang="es-MX" smtClean="0"/>
              <a:t>25</a:t>
            </a:fld>
            <a:endParaRPr lang="es-MX"/>
          </a:p>
        </p:txBody>
      </p:sp>
      <p:pic>
        <p:nvPicPr>
          <p:cNvPr id="6" name="Imagen 5">
            <a:extLst>
              <a:ext uri="{FF2B5EF4-FFF2-40B4-BE49-F238E27FC236}">
                <a16:creationId xmlns:a16="http://schemas.microsoft.com/office/drawing/2014/main" id="{58A965D6-97DC-4C78-E798-0739EB98623E}"/>
              </a:ext>
            </a:extLst>
          </p:cNvPr>
          <p:cNvPicPr>
            <a:picLocks noChangeAspect="1"/>
          </p:cNvPicPr>
          <p:nvPr/>
        </p:nvPicPr>
        <p:blipFill>
          <a:blip r:embed="rId2"/>
          <a:stretch>
            <a:fillRect/>
          </a:stretch>
        </p:blipFill>
        <p:spPr>
          <a:xfrm>
            <a:off x="694944" y="67297"/>
            <a:ext cx="886968" cy="1152244"/>
          </a:xfrm>
          <a:prstGeom prst="rect">
            <a:avLst/>
          </a:prstGeom>
        </p:spPr>
      </p:pic>
    </p:spTree>
    <p:extLst>
      <p:ext uri="{BB962C8B-B14F-4D97-AF65-F5344CB8AC3E}">
        <p14:creationId xmlns:p14="http://schemas.microsoft.com/office/powerpoint/2010/main" val="373870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44C35-49E9-6919-0AB5-D1EB2869B5C7}"/>
              </a:ext>
            </a:extLst>
          </p:cNvPr>
          <p:cNvSpPr>
            <a:spLocks noGrp="1"/>
          </p:cNvSpPr>
          <p:nvPr>
            <p:ph type="title"/>
          </p:nvPr>
        </p:nvSpPr>
        <p:spPr>
          <a:xfrm>
            <a:off x="863125" y="286603"/>
            <a:ext cx="10292555" cy="1450757"/>
          </a:xfrm>
        </p:spPr>
        <p:txBody>
          <a:bodyPr>
            <a:normAutofit/>
          </a:bodyPr>
          <a:lstStyle/>
          <a:p>
            <a:r>
              <a:rPr lang="es-MX" sz="2400" b="1" dirty="0"/>
              <a:t>   VII.- Sistema Municipal de Mejora Regulatoria : Calendarización 2022 - 2024 </a:t>
            </a:r>
          </a:p>
        </p:txBody>
      </p:sp>
      <p:sp>
        <p:nvSpPr>
          <p:cNvPr id="3" name="Marcador de número de diapositiva 2">
            <a:extLst>
              <a:ext uri="{FF2B5EF4-FFF2-40B4-BE49-F238E27FC236}">
                <a16:creationId xmlns:a16="http://schemas.microsoft.com/office/drawing/2014/main" id="{2914F893-1B2D-6452-14DE-AB0F60860A12}"/>
              </a:ext>
            </a:extLst>
          </p:cNvPr>
          <p:cNvSpPr>
            <a:spLocks noGrp="1"/>
          </p:cNvSpPr>
          <p:nvPr>
            <p:ph type="sldNum" sz="quarter" idx="12"/>
          </p:nvPr>
        </p:nvSpPr>
        <p:spPr/>
        <p:txBody>
          <a:bodyPr/>
          <a:lstStyle/>
          <a:p>
            <a:fld id="{A02E096A-B7B8-4787-9B48-14BF9873F2B8}" type="slidenum">
              <a:rPr lang="es-MX" smtClean="0"/>
              <a:t>26</a:t>
            </a:fld>
            <a:endParaRPr lang="es-MX"/>
          </a:p>
        </p:txBody>
      </p:sp>
      <p:pic>
        <p:nvPicPr>
          <p:cNvPr id="16" name="Marcador de contenido 15">
            <a:extLst>
              <a:ext uri="{FF2B5EF4-FFF2-40B4-BE49-F238E27FC236}">
                <a16:creationId xmlns:a16="http://schemas.microsoft.com/office/drawing/2014/main" id="{B39F7248-F40C-7159-C0B5-8F40643F329F}"/>
              </a:ext>
            </a:extLst>
          </p:cNvPr>
          <p:cNvPicPr>
            <a:picLocks noGrp="1" noChangeAspect="1"/>
          </p:cNvPicPr>
          <p:nvPr>
            <p:ph idx="1"/>
          </p:nvPr>
        </p:nvPicPr>
        <p:blipFill>
          <a:blip r:embed="rId2"/>
          <a:stretch>
            <a:fillRect/>
          </a:stretch>
        </p:blipFill>
        <p:spPr>
          <a:xfrm>
            <a:off x="1066800" y="1827395"/>
            <a:ext cx="10058400" cy="4003310"/>
          </a:xfrm>
          <a:prstGeom prst="rect">
            <a:avLst/>
          </a:prstGeom>
        </p:spPr>
      </p:pic>
      <p:pic>
        <p:nvPicPr>
          <p:cNvPr id="17" name="Imagen 16">
            <a:extLst>
              <a:ext uri="{FF2B5EF4-FFF2-40B4-BE49-F238E27FC236}">
                <a16:creationId xmlns:a16="http://schemas.microsoft.com/office/drawing/2014/main" id="{A5121603-D001-9D2B-A18C-483181ED893A}"/>
              </a:ext>
            </a:extLst>
          </p:cNvPr>
          <p:cNvPicPr>
            <a:picLocks noChangeAspect="1"/>
          </p:cNvPicPr>
          <p:nvPr/>
        </p:nvPicPr>
        <p:blipFill>
          <a:blip r:embed="rId3"/>
          <a:stretch>
            <a:fillRect/>
          </a:stretch>
        </p:blipFill>
        <p:spPr>
          <a:xfrm>
            <a:off x="694944" y="67297"/>
            <a:ext cx="886968" cy="1152244"/>
          </a:xfrm>
          <a:prstGeom prst="rect">
            <a:avLst/>
          </a:prstGeom>
        </p:spPr>
      </p:pic>
    </p:spTree>
    <p:extLst>
      <p:ext uri="{BB962C8B-B14F-4D97-AF65-F5344CB8AC3E}">
        <p14:creationId xmlns:p14="http://schemas.microsoft.com/office/powerpoint/2010/main" val="1576274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5B78D-C40D-DD77-953C-CD80128ECFD8}"/>
              </a:ext>
            </a:extLst>
          </p:cNvPr>
          <p:cNvSpPr>
            <a:spLocks noGrp="1"/>
          </p:cNvSpPr>
          <p:nvPr>
            <p:ph type="title"/>
          </p:nvPr>
        </p:nvSpPr>
        <p:spPr/>
        <p:txBody>
          <a:bodyPr>
            <a:normAutofit/>
          </a:bodyPr>
          <a:lstStyle/>
          <a:p>
            <a:r>
              <a:rPr lang="es-MX" sz="2400" b="1" dirty="0"/>
              <a:t>VII.- Sistema Municipal de Mejora Regulatoria :  Calendarización 2022 - 2024 </a:t>
            </a:r>
          </a:p>
        </p:txBody>
      </p:sp>
      <p:sp>
        <p:nvSpPr>
          <p:cNvPr id="5" name="Marcador de número de diapositiva 4">
            <a:extLst>
              <a:ext uri="{FF2B5EF4-FFF2-40B4-BE49-F238E27FC236}">
                <a16:creationId xmlns:a16="http://schemas.microsoft.com/office/drawing/2014/main" id="{A88E6394-DADA-6498-5095-718279177C1C}"/>
              </a:ext>
            </a:extLst>
          </p:cNvPr>
          <p:cNvSpPr>
            <a:spLocks noGrp="1"/>
          </p:cNvSpPr>
          <p:nvPr>
            <p:ph type="sldNum" sz="quarter" idx="12"/>
          </p:nvPr>
        </p:nvSpPr>
        <p:spPr/>
        <p:txBody>
          <a:bodyPr/>
          <a:lstStyle/>
          <a:p>
            <a:fld id="{A02E096A-B7B8-4787-9B48-14BF9873F2B8}" type="slidenum">
              <a:rPr lang="es-MX" smtClean="0"/>
              <a:t>27</a:t>
            </a:fld>
            <a:endParaRPr lang="es-MX"/>
          </a:p>
        </p:txBody>
      </p:sp>
      <p:pic>
        <p:nvPicPr>
          <p:cNvPr id="15" name="Marcador de contenido 14">
            <a:extLst>
              <a:ext uri="{FF2B5EF4-FFF2-40B4-BE49-F238E27FC236}">
                <a16:creationId xmlns:a16="http://schemas.microsoft.com/office/drawing/2014/main" id="{E36BDCFF-3C26-5114-BC4B-A1EB03D4A93A}"/>
              </a:ext>
            </a:extLst>
          </p:cNvPr>
          <p:cNvPicPr>
            <a:picLocks noGrp="1" noChangeAspect="1"/>
          </p:cNvPicPr>
          <p:nvPr>
            <p:ph idx="1"/>
          </p:nvPr>
        </p:nvPicPr>
        <p:blipFill>
          <a:blip r:embed="rId2"/>
          <a:stretch>
            <a:fillRect/>
          </a:stretch>
        </p:blipFill>
        <p:spPr>
          <a:xfrm>
            <a:off x="1212039" y="1846263"/>
            <a:ext cx="9828248" cy="4022725"/>
          </a:xfrm>
          <a:prstGeom prst="rect">
            <a:avLst/>
          </a:prstGeom>
        </p:spPr>
      </p:pic>
      <p:pic>
        <p:nvPicPr>
          <p:cNvPr id="16" name="Imagen 15">
            <a:extLst>
              <a:ext uri="{FF2B5EF4-FFF2-40B4-BE49-F238E27FC236}">
                <a16:creationId xmlns:a16="http://schemas.microsoft.com/office/drawing/2014/main" id="{4FE4CD0F-EFF3-BF6B-B48D-6D0B843DFFAE}"/>
              </a:ext>
            </a:extLst>
          </p:cNvPr>
          <p:cNvPicPr>
            <a:picLocks noChangeAspect="1"/>
          </p:cNvPicPr>
          <p:nvPr/>
        </p:nvPicPr>
        <p:blipFill>
          <a:blip r:embed="rId3"/>
          <a:stretch>
            <a:fillRect/>
          </a:stretch>
        </p:blipFill>
        <p:spPr>
          <a:xfrm>
            <a:off x="694944" y="67297"/>
            <a:ext cx="886968" cy="1152244"/>
          </a:xfrm>
          <a:prstGeom prst="rect">
            <a:avLst/>
          </a:prstGeom>
        </p:spPr>
      </p:pic>
    </p:spTree>
    <p:extLst>
      <p:ext uri="{BB962C8B-B14F-4D97-AF65-F5344CB8AC3E}">
        <p14:creationId xmlns:p14="http://schemas.microsoft.com/office/powerpoint/2010/main" val="104628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2E13C-EC6D-BA90-2948-A9DF524DE653}"/>
              </a:ext>
            </a:extLst>
          </p:cNvPr>
          <p:cNvSpPr>
            <a:spLocks noGrp="1"/>
          </p:cNvSpPr>
          <p:nvPr>
            <p:ph type="title"/>
          </p:nvPr>
        </p:nvSpPr>
        <p:spPr/>
        <p:txBody>
          <a:bodyPr>
            <a:normAutofit/>
          </a:bodyPr>
          <a:lstStyle/>
          <a:p>
            <a:r>
              <a:rPr lang="es-MX" sz="2400" b="1" dirty="0"/>
              <a:t>VII.- Sistema Municipal de Mejora Regulatoria : Calendarización 2022 - 2024</a:t>
            </a:r>
          </a:p>
        </p:txBody>
      </p:sp>
      <p:sp>
        <p:nvSpPr>
          <p:cNvPr id="5" name="Marcador de número de diapositiva 4">
            <a:extLst>
              <a:ext uri="{FF2B5EF4-FFF2-40B4-BE49-F238E27FC236}">
                <a16:creationId xmlns:a16="http://schemas.microsoft.com/office/drawing/2014/main" id="{70FA19B2-872F-F761-26D0-2CA65555E7BE}"/>
              </a:ext>
            </a:extLst>
          </p:cNvPr>
          <p:cNvSpPr>
            <a:spLocks noGrp="1"/>
          </p:cNvSpPr>
          <p:nvPr>
            <p:ph type="sldNum" sz="quarter" idx="12"/>
          </p:nvPr>
        </p:nvSpPr>
        <p:spPr/>
        <p:txBody>
          <a:bodyPr/>
          <a:lstStyle/>
          <a:p>
            <a:fld id="{A02E096A-B7B8-4787-9B48-14BF9873F2B8}" type="slidenum">
              <a:rPr lang="es-MX" smtClean="0"/>
              <a:t>28</a:t>
            </a:fld>
            <a:endParaRPr lang="es-MX"/>
          </a:p>
        </p:txBody>
      </p:sp>
      <p:pic>
        <p:nvPicPr>
          <p:cNvPr id="13" name="Marcador de contenido 12">
            <a:extLst>
              <a:ext uri="{FF2B5EF4-FFF2-40B4-BE49-F238E27FC236}">
                <a16:creationId xmlns:a16="http://schemas.microsoft.com/office/drawing/2014/main" id="{8C4D0DDF-BF15-5BB0-E795-14D16CC91E47}"/>
              </a:ext>
            </a:extLst>
          </p:cNvPr>
          <p:cNvPicPr>
            <a:picLocks noGrp="1" noChangeAspect="1"/>
          </p:cNvPicPr>
          <p:nvPr>
            <p:ph idx="1"/>
          </p:nvPr>
        </p:nvPicPr>
        <p:blipFill>
          <a:blip r:embed="rId2"/>
          <a:stretch>
            <a:fillRect/>
          </a:stretch>
        </p:blipFill>
        <p:spPr>
          <a:xfrm>
            <a:off x="1096963" y="1922804"/>
            <a:ext cx="10058400" cy="3869643"/>
          </a:xfrm>
          <a:prstGeom prst="rect">
            <a:avLst/>
          </a:prstGeom>
        </p:spPr>
      </p:pic>
      <p:pic>
        <p:nvPicPr>
          <p:cNvPr id="14" name="Imagen 13">
            <a:extLst>
              <a:ext uri="{FF2B5EF4-FFF2-40B4-BE49-F238E27FC236}">
                <a16:creationId xmlns:a16="http://schemas.microsoft.com/office/drawing/2014/main" id="{B6343735-E38C-DACE-5F00-EC70618EA68B}"/>
              </a:ext>
            </a:extLst>
          </p:cNvPr>
          <p:cNvPicPr>
            <a:picLocks noChangeAspect="1"/>
          </p:cNvPicPr>
          <p:nvPr/>
        </p:nvPicPr>
        <p:blipFill>
          <a:blip r:embed="rId3"/>
          <a:stretch>
            <a:fillRect/>
          </a:stretch>
        </p:blipFill>
        <p:spPr>
          <a:xfrm>
            <a:off x="694944" y="67297"/>
            <a:ext cx="886968" cy="1152244"/>
          </a:xfrm>
          <a:prstGeom prst="rect">
            <a:avLst/>
          </a:prstGeom>
        </p:spPr>
      </p:pic>
    </p:spTree>
    <p:extLst>
      <p:ext uri="{BB962C8B-B14F-4D97-AF65-F5344CB8AC3E}">
        <p14:creationId xmlns:p14="http://schemas.microsoft.com/office/powerpoint/2010/main" val="142790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20E139F-678C-702C-DEB1-3043BB4A7A7E}"/>
              </a:ext>
            </a:extLst>
          </p:cNvPr>
          <p:cNvSpPr>
            <a:spLocks noGrp="1"/>
          </p:cNvSpPr>
          <p:nvPr>
            <p:ph type="sldNum" sz="quarter" idx="12"/>
          </p:nvPr>
        </p:nvSpPr>
        <p:spPr/>
        <p:txBody>
          <a:bodyPr/>
          <a:lstStyle/>
          <a:p>
            <a:fld id="{A02E096A-B7B8-4787-9B48-14BF9873F2B8}" type="slidenum">
              <a:rPr lang="es-MX" smtClean="0"/>
              <a:t>29</a:t>
            </a:fld>
            <a:endParaRPr lang="es-MX"/>
          </a:p>
        </p:txBody>
      </p:sp>
      <p:pic>
        <p:nvPicPr>
          <p:cNvPr id="9" name="Imagen 8">
            <a:extLst>
              <a:ext uri="{FF2B5EF4-FFF2-40B4-BE49-F238E27FC236}">
                <a16:creationId xmlns:a16="http://schemas.microsoft.com/office/drawing/2014/main" id="{022BAA19-331D-1C0F-08BB-8C531FFD3389}"/>
              </a:ext>
            </a:extLst>
          </p:cNvPr>
          <p:cNvPicPr>
            <a:picLocks noChangeAspect="1"/>
          </p:cNvPicPr>
          <p:nvPr/>
        </p:nvPicPr>
        <p:blipFill>
          <a:blip r:embed="rId2"/>
          <a:stretch>
            <a:fillRect/>
          </a:stretch>
        </p:blipFill>
        <p:spPr>
          <a:xfrm>
            <a:off x="838200" y="1771650"/>
            <a:ext cx="10601324" cy="4420509"/>
          </a:xfrm>
          <a:prstGeom prst="rect">
            <a:avLst/>
          </a:prstGeom>
        </p:spPr>
      </p:pic>
      <p:sp>
        <p:nvSpPr>
          <p:cNvPr id="10" name="Título 1">
            <a:extLst>
              <a:ext uri="{FF2B5EF4-FFF2-40B4-BE49-F238E27FC236}">
                <a16:creationId xmlns:a16="http://schemas.microsoft.com/office/drawing/2014/main" id="{353C2CB2-3D36-807B-74B7-E09254998778}"/>
              </a:ext>
            </a:extLst>
          </p:cNvPr>
          <p:cNvSpPr>
            <a:spLocks noGrp="1"/>
          </p:cNvSpPr>
          <p:nvPr>
            <p:ph type="title"/>
          </p:nvPr>
        </p:nvSpPr>
        <p:spPr>
          <a:xfrm>
            <a:off x="1097280" y="286603"/>
            <a:ext cx="10058400" cy="1450757"/>
          </a:xfrm>
        </p:spPr>
        <p:txBody>
          <a:bodyPr>
            <a:normAutofit/>
          </a:bodyPr>
          <a:lstStyle/>
          <a:p>
            <a:r>
              <a:rPr lang="es-MX" sz="2400" b="1" dirty="0"/>
              <a:t>VII.- Sistema Municipal de Mejora Regulatoria : Calendarización 2022 - 2024</a:t>
            </a:r>
          </a:p>
        </p:txBody>
      </p:sp>
      <p:pic>
        <p:nvPicPr>
          <p:cNvPr id="11" name="Imagen 10">
            <a:extLst>
              <a:ext uri="{FF2B5EF4-FFF2-40B4-BE49-F238E27FC236}">
                <a16:creationId xmlns:a16="http://schemas.microsoft.com/office/drawing/2014/main" id="{9BCF7220-EF80-327D-95E1-5DD55B4D096A}"/>
              </a:ext>
            </a:extLst>
          </p:cNvPr>
          <p:cNvPicPr>
            <a:picLocks noChangeAspect="1"/>
          </p:cNvPicPr>
          <p:nvPr/>
        </p:nvPicPr>
        <p:blipFill>
          <a:blip r:embed="rId3"/>
          <a:stretch>
            <a:fillRect/>
          </a:stretch>
        </p:blipFill>
        <p:spPr>
          <a:xfrm>
            <a:off x="694944" y="67297"/>
            <a:ext cx="886968" cy="1152244"/>
          </a:xfrm>
          <a:prstGeom prst="rect">
            <a:avLst/>
          </a:prstGeom>
        </p:spPr>
      </p:pic>
    </p:spTree>
    <p:extLst>
      <p:ext uri="{BB962C8B-B14F-4D97-AF65-F5344CB8AC3E}">
        <p14:creationId xmlns:p14="http://schemas.microsoft.com/office/powerpoint/2010/main" val="71385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1CEDB-7492-9BD7-BB5B-C17C0704091F}"/>
              </a:ext>
            </a:extLst>
          </p:cNvPr>
          <p:cNvSpPr>
            <a:spLocks noGrp="1"/>
          </p:cNvSpPr>
          <p:nvPr>
            <p:ph type="title"/>
          </p:nvPr>
        </p:nvSpPr>
        <p:spPr/>
        <p:txBody>
          <a:bodyPr>
            <a:normAutofit/>
          </a:bodyPr>
          <a:lstStyle/>
          <a:p>
            <a:pPr algn="ctr"/>
            <a:r>
              <a:rPr lang="es-MX" sz="2400" b="1" dirty="0"/>
              <a:t>Diagnostico 2022 : </a:t>
            </a:r>
          </a:p>
        </p:txBody>
      </p:sp>
      <p:sp>
        <p:nvSpPr>
          <p:cNvPr id="3" name="Marcador de contenido 2">
            <a:extLst>
              <a:ext uri="{FF2B5EF4-FFF2-40B4-BE49-F238E27FC236}">
                <a16:creationId xmlns:a16="http://schemas.microsoft.com/office/drawing/2014/main" id="{81D9075F-1074-574E-CCCD-A2F7F9759916}"/>
              </a:ext>
            </a:extLst>
          </p:cNvPr>
          <p:cNvSpPr>
            <a:spLocks noGrp="1"/>
          </p:cNvSpPr>
          <p:nvPr>
            <p:ph idx="1"/>
          </p:nvPr>
        </p:nvSpPr>
        <p:spPr>
          <a:xfrm>
            <a:off x="1199626" y="1853966"/>
            <a:ext cx="9956054" cy="4504889"/>
          </a:xfrm>
        </p:spPr>
        <p:txBody>
          <a:bodyPr>
            <a:normAutofit lnSpcReduction="10000"/>
          </a:bodyPr>
          <a:lstStyle/>
          <a:p>
            <a:pPr algn="just"/>
            <a:r>
              <a:rPr lang="es-MX" sz="800" b="1" dirty="0"/>
              <a:t>1.-  </a:t>
            </a:r>
            <a:r>
              <a:rPr lang="es-MX" sz="800" dirty="0"/>
              <a:t>La Mejora Regulatoria dio inicio de manera oficial en México con su ingreso a la OCDE en 1994, y con las modificaciones a la Ley Federal de Procedimientos Administrativos (LFPA) en el 2000,  en la cual en su Titulo Tercero,  </a:t>
            </a:r>
            <a:r>
              <a:rPr lang="es-MX" sz="800" dirty="0" err="1"/>
              <a:t>establecia</a:t>
            </a:r>
            <a:r>
              <a:rPr lang="es-MX" sz="800" dirty="0"/>
              <a:t> la creación  de la COFEMER (hoy CONAMER); se formalizo el Registro Federal de Tramites y Servicios (RFTYS);  y se oficializo el uso del Manifiesto de Impacto Regulatorio (MIR) antecedente del actual Análisis de Impacto Regulatorio (AIR). </a:t>
            </a:r>
          </a:p>
          <a:p>
            <a:pPr algn="just"/>
            <a:r>
              <a:rPr lang="es-MX" sz="800" b="1" dirty="0"/>
              <a:t>2.- </a:t>
            </a:r>
            <a:r>
              <a:rPr lang="es-MX" sz="800" dirty="0"/>
              <a:t>El Estado de Nuevo León, expidió la Ley para la Mejora Regulatoria en el Estado de Nuevo León (PO 1 Octubre del 2009) e incorporo la mejora regulatoria en el Plan Estatal de Desarrollo 2009 – 2015,  y con ello Nuevo León  se constituyo en el Estado No. 19 del País, en ingresar al tema de mejora regulatoria, instrumentando tres nuevos organismos estatales : Unidad de Mejora Regulatoria; Consejo Ciudadano de Mejora Regulatoria del Estado de N.L.; y la Comisión Interinstitucional de Mejora Regulatoria del Estado de N.L. y con ello se abría la posibilidad legal de incorporar a los 51 municipios del Estado , a el tema de la mejora regulatoria  </a:t>
            </a:r>
          </a:p>
          <a:p>
            <a:pPr algn="just"/>
            <a:r>
              <a:rPr lang="es-MX" sz="800" b="1" dirty="0"/>
              <a:t>3.- </a:t>
            </a:r>
            <a:r>
              <a:rPr lang="es-MX" sz="800" dirty="0"/>
              <a:t>El Municipio de General Escobedo N.L. expidió su Reglamento Interno Municipal de la Mejora Regulatoria (PO 22 de Diciembre del 2010), constituyéndose en el primer municipio del Estado de Nuevo León en ingresar al tema de mejora regulatoria, y con ello, se crearon tres organismos municipales para operarla : La Unidad Municipal de Mejora Regulatoria; El Consejo Ciudadano de Mejora Regulatoria; y el Comité Operativo de Enlaces Municipales en Mejora Regulatoria </a:t>
            </a:r>
          </a:p>
          <a:p>
            <a:pPr algn="just"/>
            <a:r>
              <a:rPr lang="es-MX" sz="800" dirty="0"/>
              <a:t>4.- La Mejora Regulatoria opero en General Escobedo N.L. en la Gestión Municipal 2009 – 2012 y 2012 – 2015, obteniendo logros muy importantes, como su portal electrónico con el Registro de Programas Tramites y Servicios    incorporado  El Tramite del Permiso a la Confianza, reconocido por la OCDE como una buena practica a nivel Latinoamérica, y la invitación frecuente a nuestra Alcaldesa y Alcalde  a exponer Propuestas en Mejora Regulatoria en  las Convención Nacional Semestral de Mejora Regulatoria , Nuestros Módulos del SARE Y VUC, certificados por la CONAMER, nuestro Padrón Catastral en línea, listo para la consulta de uso de suelo en Línea y  en inicio del uso de la Firma </a:t>
            </a:r>
            <a:r>
              <a:rPr lang="es-MX" sz="800" dirty="0" err="1"/>
              <a:t>Electronica</a:t>
            </a:r>
            <a:r>
              <a:rPr lang="es-MX" sz="800" dirty="0"/>
              <a:t> Avanzada en nuestros procesos.  </a:t>
            </a:r>
          </a:p>
          <a:p>
            <a:pPr algn="just"/>
            <a:r>
              <a:rPr lang="es-MX" sz="800" b="1" dirty="0"/>
              <a:t>5.- </a:t>
            </a:r>
            <a:r>
              <a:rPr lang="es-MX" sz="800" dirty="0"/>
              <a:t>En la Gestión Federal 2013 - 2018  en el DOF el 5 de Febrero del 2017, se modificaron los artículos 25 y 73 de la Constitución Política de los Estados Unidos Mexicanos,  otorgando facultades al H. Congreso de la Unión, para expedir leyes en mejora regulatoria.  Fue así que en el DOF del 18 de Mayo del 2018, a dos meses de las elecciones federales, se expidió La Ley General de Mejora Regulatoria (LGMR), la cual  establece el carácter general y obligatoria a la nueva política publica identificada como Sistema Nacional de Mejora Regulatoria, la cual deberá operar en los tres niveles de gobierno y los tres poderes de la Unión. Solo que hasta ese momento, todo quedaba a la espera de que se pudiera elaborar un Diagnostico que identificara la problemática en mejora regulatoria en ese momento,  y  con ello una definición de los Objetivos, Estrategias y acciones  incorporadas en una Estrategia Nacional de Mejora Regulatoria, la cual fue publicada en el DOF del 26 de Agosto del 2019, durante la Gestión Federal 2018- 2024</a:t>
            </a:r>
          </a:p>
          <a:p>
            <a:pPr algn="just"/>
            <a:r>
              <a:rPr lang="es-MX" sz="800" b="1" dirty="0"/>
              <a:t>6.- </a:t>
            </a:r>
            <a:r>
              <a:rPr lang="es-MX" sz="800" dirty="0"/>
              <a:t>El Efecto del anterior proceso jurídico federal, fue que con la expedición de la Ley General de Mejora Regulatoria (LGMR) en el mes de mayo del 2018,  26 Leyes Estatales en Mejora Regulatoria y 324 Reglamentos Municipales en el mismo tema, quedaron abrogados y con ello desaparecían los Organismos Estatales y Municipales de los Estados y Municipios del País. Cabe destacar que en Nuevo León ya existían a esas fechas, además del GENL 15 municipios metropolitanos operando la mejora regulatoria. </a:t>
            </a:r>
          </a:p>
          <a:p>
            <a:pPr algn="just"/>
            <a:r>
              <a:rPr lang="es-MX" sz="800" b="1" dirty="0"/>
              <a:t>7.- </a:t>
            </a:r>
            <a:r>
              <a:rPr lang="es-MX" sz="800" dirty="0"/>
              <a:t>En lo que toca al municipio de General Escobedo N.L. el entorno que hoy persiste en mejora regulatoria es el siguiente: No se cuenta con  normativas; No se cuenta con los organismos y la estructura de Mejora Regulatoria para operarla; El portal municipal fue desarticulado, se carece del la formalidad de un  Registro Municipal de Tramites y Servicios; Dejaron de operar los módulos del SARE, Ventanilla Única de Construcción, en los bajos de la Torre Administrativa;  se carece de los procesos de mejora regulatoria que nos permita cumplir con nuestro  compromiso de sujetos obligados , de implementar en el área de nuestra competencia  el Sistema Nacional de Mejora Regulatoria. </a:t>
            </a:r>
          </a:p>
          <a:p>
            <a:pPr algn="just"/>
            <a:r>
              <a:rPr lang="es-MX" sz="800" b="1" dirty="0"/>
              <a:t>8.- </a:t>
            </a:r>
            <a:r>
              <a:rPr lang="es-MX" sz="800" dirty="0"/>
              <a:t>Por otra parte en el estado de Nuevo León, durante el periodo de Gestión Estatal 2015 . 2021, se publico en el PO del 18 de Enero del 2017, la Ley para la Mejora Regulatoria y Simplificación Administrativa del Estado de nuevo León, con lo que se abre la puerta para que los Municipios implementen y adapten en su ámbito de competencia, la nueva política publica del Sistema Nacional de Mejora Regulatoria </a:t>
            </a:r>
          </a:p>
          <a:p>
            <a:pPr algn="just"/>
            <a:r>
              <a:rPr lang="es-MX" sz="800" b="1" dirty="0"/>
              <a:t>9.- </a:t>
            </a:r>
            <a:r>
              <a:rPr lang="es-MX" sz="800" dirty="0"/>
              <a:t>Hoy en el Estado de Nuevo León, son seis los municipios que actualmente han iniciado el proceso de la mejora regulatoria, estos son : Monterrey, San Pedro Garza García, Guadalupe, San Nicolas de los Garza, Santa Catarina, y García. Hoy  se incorpora ha ese proceso General Escobedo N.L.  con una sola idea la de servir y ser los mejores,  teniendo en el centro de nuestra gestión municipal a los ciudadanos.  </a:t>
            </a:r>
          </a:p>
          <a:p>
            <a:pPr algn="just"/>
            <a:r>
              <a:rPr lang="es-MX" sz="800" dirty="0"/>
              <a:t>Secretaria de Desarrollo Economico y Turismo / Dirección de Mejora Regulatoria </a:t>
            </a:r>
          </a:p>
          <a:p>
            <a:pPr marL="0" indent="0" algn="just">
              <a:buNone/>
            </a:pPr>
            <a:endParaRPr lang="es-MX" sz="800" dirty="0"/>
          </a:p>
          <a:p>
            <a:pPr algn="just"/>
            <a:endParaRPr lang="es-MX" sz="800" dirty="0"/>
          </a:p>
          <a:p>
            <a:pPr marL="0" indent="0" algn="just">
              <a:buNone/>
            </a:pPr>
            <a:endParaRPr lang="es-MX" sz="800" dirty="0"/>
          </a:p>
        </p:txBody>
      </p:sp>
      <p:sp>
        <p:nvSpPr>
          <p:cNvPr id="4" name="Marcador de número de diapositiva 3">
            <a:extLst>
              <a:ext uri="{FF2B5EF4-FFF2-40B4-BE49-F238E27FC236}">
                <a16:creationId xmlns:a16="http://schemas.microsoft.com/office/drawing/2014/main" id="{D03C4649-624D-F1ED-5B40-A9BDE7908208}"/>
              </a:ext>
            </a:extLst>
          </p:cNvPr>
          <p:cNvSpPr>
            <a:spLocks noGrp="1"/>
          </p:cNvSpPr>
          <p:nvPr>
            <p:ph type="sldNum" sz="quarter" idx="12"/>
          </p:nvPr>
        </p:nvSpPr>
        <p:spPr/>
        <p:txBody>
          <a:bodyPr/>
          <a:lstStyle/>
          <a:p>
            <a:fld id="{A02E096A-B7B8-4787-9B48-14BF9873F2B8}" type="slidenum">
              <a:rPr lang="es-MX" smtClean="0"/>
              <a:t>3</a:t>
            </a:fld>
            <a:endParaRPr lang="es-MX"/>
          </a:p>
        </p:txBody>
      </p:sp>
      <p:pic>
        <p:nvPicPr>
          <p:cNvPr id="6" name="Imagen 5">
            <a:extLst>
              <a:ext uri="{FF2B5EF4-FFF2-40B4-BE49-F238E27FC236}">
                <a16:creationId xmlns:a16="http://schemas.microsoft.com/office/drawing/2014/main" id="{5BB9141E-BD52-C006-BCA2-B50CF62A839F}"/>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349022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BAA78A3-2A6F-7604-2466-3EDA8AAACF0E}"/>
              </a:ext>
            </a:extLst>
          </p:cNvPr>
          <p:cNvPicPr>
            <a:picLocks noGrp="1" noChangeAspect="1"/>
          </p:cNvPicPr>
          <p:nvPr>
            <p:ph idx="1"/>
          </p:nvPr>
        </p:nvPicPr>
        <p:blipFill>
          <a:blip r:embed="rId2"/>
          <a:stretch>
            <a:fillRect/>
          </a:stretch>
        </p:blipFill>
        <p:spPr>
          <a:xfrm>
            <a:off x="1096963" y="1862654"/>
            <a:ext cx="10058400" cy="3989943"/>
          </a:xfrm>
          <a:prstGeom prst="rect">
            <a:avLst/>
          </a:prstGeom>
        </p:spPr>
      </p:pic>
      <p:sp>
        <p:nvSpPr>
          <p:cNvPr id="4" name="Marcador de número de diapositiva 3">
            <a:extLst>
              <a:ext uri="{FF2B5EF4-FFF2-40B4-BE49-F238E27FC236}">
                <a16:creationId xmlns:a16="http://schemas.microsoft.com/office/drawing/2014/main" id="{77FB4D62-04C3-3281-1CA8-EAEC5BBBFA67}"/>
              </a:ext>
            </a:extLst>
          </p:cNvPr>
          <p:cNvSpPr>
            <a:spLocks noGrp="1"/>
          </p:cNvSpPr>
          <p:nvPr>
            <p:ph type="sldNum" sz="quarter" idx="12"/>
          </p:nvPr>
        </p:nvSpPr>
        <p:spPr/>
        <p:txBody>
          <a:bodyPr/>
          <a:lstStyle/>
          <a:p>
            <a:fld id="{A02E096A-B7B8-4787-9B48-14BF9873F2B8}" type="slidenum">
              <a:rPr lang="es-MX" smtClean="0"/>
              <a:t>30</a:t>
            </a:fld>
            <a:endParaRPr lang="es-MX"/>
          </a:p>
        </p:txBody>
      </p:sp>
      <p:sp>
        <p:nvSpPr>
          <p:cNvPr id="9" name="Título 1">
            <a:extLst>
              <a:ext uri="{FF2B5EF4-FFF2-40B4-BE49-F238E27FC236}">
                <a16:creationId xmlns:a16="http://schemas.microsoft.com/office/drawing/2014/main" id="{3EE81838-81B6-8D9D-35B7-F46091129522}"/>
              </a:ext>
            </a:extLst>
          </p:cNvPr>
          <p:cNvSpPr>
            <a:spLocks noGrp="1"/>
          </p:cNvSpPr>
          <p:nvPr>
            <p:ph type="title"/>
          </p:nvPr>
        </p:nvSpPr>
        <p:spPr>
          <a:xfrm>
            <a:off x="1097280" y="286603"/>
            <a:ext cx="10058400" cy="1450757"/>
          </a:xfrm>
        </p:spPr>
        <p:txBody>
          <a:bodyPr>
            <a:normAutofit/>
          </a:bodyPr>
          <a:lstStyle/>
          <a:p>
            <a:r>
              <a:rPr lang="es-MX" sz="2400" b="1" dirty="0"/>
              <a:t>VII.- Sistema Municipal de Mejora Regulatoria : Calendarización 2022 - 2024</a:t>
            </a:r>
          </a:p>
        </p:txBody>
      </p:sp>
      <p:pic>
        <p:nvPicPr>
          <p:cNvPr id="10" name="Imagen 9">
            <a:extLst>
              <a:ext uri="{FF2B5EF4-FFF2-40B4-BE49-F238E27FC236}">
                <a16:creationId xmlns:a16="http://schemas.microsoft.com/office/drawing/2014/main" id="{65BEB7D6-014D-20BF-AD05-36AC82509726}"/>
              </a:ext>
            </a:extLst>
          </p:cNvPr>
          <p:cNvPicPr>
            <a:picLocks noChangeAspect="1"/>
          </p:cNvPicPr>
          <p:nvPr/>
        </p:nvPicPr>
        <p:blipFill>
          <a:blip r:embed="rId3"/>
          <a:stretch>
            <a:fillRect/>
          </a:stretch>
        </p:blipFill>
        <p:spPr>
          <a:xfrm>
            <a:off x="694944" y="67297"/>
            <a:ext cx="886968" cy="1152244"/>
          </a:xfrm>
          <a:prstGeom prst="rect">
            <a:avLst/>
          </a:prstGeom>
        </p:spPr>
      </p:pic>
    </p:spTree>
    <p:extLst>
      <p:ext uri="{BB962C8B-B14F-4D97-AF65-F5344CB8AC3E}">
        <p14:creationId xmlns:p14="http://schemas.microsoft.com/office/powerpoint/2010/main" val="27449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C78F8FF8-1CFE-B050-324A-704184221F16}"/>
              </a:ext>
            </a:extLst>
          </p:cNvPr>
          <p:cNvPicPr>
            <a:picLocks noGrp="1" noChangeAspect="1"/>
          </p:cNvPicPr>
          <p:nvPr>
            <p:ph idx="1"/>
          </p:nvPr>
        </p:nvPicPr>
        <p:blipFill>
          <a:blip r:embed="rId2"/>
          <a:stretch>
            <a:fillRect/>
          </a:stretch>
        </p:blipFill>
        <p:spPr>
          <a:xfrm>
            <a:off x="609552" y="2116345"/>
            <a:ext cx="11088736" cy="3050323"/>
          </a:xfrm>
          <a:prstGeom prst="rect">
            <a:avLst/>
          </a:prstGeom>
        </p:spPr>
      </p:pic>
      <p:sp>
        <p:nvSpPr>
          <p:cNvPr id="4" name="Marcador de número de diapositiva 3">
            <a:extLst>
              <a:ext uri="{FF2B5EF4-FFF2-40B4-BE49-F238E27FC236}">
                <a16:creationId xmlns:a16="http://schemas.microsoft.com/office/drawing/2014/main" id="{D25C3FA2-3201-1D7F-26ED-4FA16F0D93B2}"/>
              </a:ext>
            </a:extLst>
          </p:cNvPr>
          <p:cNvSpPr>
            <a:spLocks noGrp="1"/>
          </p:cNvSpPr>
          <p:nvPr>
            <p:ph type="sldNum" sz="quarter" idx="12"/>
          </p:nvPr>
        </p:nvSpPr>
        <p:spPr/>
        <p:txBody>
          <a:bodyPr/>
          <a:lstStyle/>
          <a:p>
            <a:fld id="{A02E096A-B7B8-4787-9B48-14BF9873F2B8}" type="slidenum">
              <a:rPr lang="es-MX" smtClean="0"/>
              <a:t>31</a:t>
            </a:fld>
            <a:endParaRPr lang="es-MX"/>
          </a:p>
        </p:txBody>
      </p:sp>
      <p:pic>
        <p:nvPicPr>
          <p:cNvPr id="8" name="Imagen 7">
            <a:extLst>
              <a:ext uri="{FF2B5EF4-FFF2-40B4-BE49-F238E27FC236}">
                <a16:creationId xmlns:a16="http://schemas.microsoft.com/office/drawing/2014/main" id="{F5741E16-A205-93B8-8F06-38D60DDE19E4}"/>
              </a:ext>
            </a:extLst>
          </p:cNvPr>
          <p:cNvPicPr>
            <a:picLocks noChangeAspect="1"/>
          </p:cNvPicPr>
          <p:nvPr/>
        </p:nvPicPr>
        <p:blipFill>
          <a:blip r:embed="rId3"/>
          <a:stretch>
            <a:fillRect/>
          </a:stretch>
        </p:blipFill>
        <p:spPr>
          <a:xfrm>
            <a:off x="694944" y="67297"/>
            <a:ext cx="886968" cy="1152244"/>
          </a:xfrm>
          <a:prstGeom prst="rect">
            <a:avLst/>
          </a:prstGeom>
        </p:spPr>
      </p:pic>
      <p:sp>
        <p:nvSpPr>
          <p:cNvPr id="9" name="Título 1">
            <a:extLst>
              <a:ext uri="{FF2B5EF4-FFF2-40B4-BE49-F238E27FC236}">
                <a16:creationId xmlns:a16="http://schemas.microsoft.com/office/drawing/2014/main" id="{379881A2-596D-627E-F4AA-6635E02C01C6}"/>
              </a:ext>
            </a:extLst>
          </p:cNvPr>
          <p:cNvSpPr>
            <a:spLocks noGrp="1"/>
          </p:cNvSpPr>
          <p:nvPr>
            <p:ph type="title"/>
          </p:nvPr>
        </p:nvSpPr>
        <p:spPr>
          <a:xfrm>
            <a:off x="1097280" y="286603"/>
            <a:ext cx="10058400" cy="1450757"/>
          </a:xfrm>
        </p:spPr>
        <p:txBody>
          <a:bodyPr>
            <a:normAutofit/>
          </a:bodyPr>
          <a:lstStyle/>
          <a:p>
            <a:r>
              <a:rPr lang="es-MX" sz="2400" b="1" dirty="0"/>
              <a:t>VII.- Sistema Municipal de Mejora Regulatoria : Calendarización 2022 - 2024</a:t>
            </a:r>
          </a:p>
        </p:txBody>
      </p:sp>
    </p:spTree>
    <p:extLst>
      <p:ext uri="{BB962C8B-B14F-4D97-AF65-F5344CB8AC3E}">
        <p14:creationId xmlns:p14="http://schemas.microsoft.com/office/powerpoint/2010/main" val="13344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9C551-2709-2D13-756B-AD24DA6ECB8D}"/>
              </a:ext>
            </a:extLst>
          </p:cNvPr>
          <p:cNvSpPr>
            <a:spLocks noGrp="1"/>
          </p:cNvSpPr>
          <p:nvPr>
            <p:ph type="title"/>
          </p:nvPr>
        </p:nvSpPr>
        <p:spPr>
          <a:xfrm>
            <a:off x="1048624" y="286604"/>
            <a:ext cx="10107056" cy="1242394"/>
          </a:xfrm>
        </p:spPr>
        <p:txBody>
          <a:bodyPr>
            <a:normAutofit/>
          </a:bodyPr>
          <a:lstStyle/>
          <a:p>
            <a:pPr algn="ctr"/>
            <a:r>
              <a:rPr lang="es-MX" sz="2400" b="1" dirty="0"/>
              <a:t>I. NORMATIVA : Federal</a:t>
            </a:r>
          </a:p>
        </p:txBody>
      </p:sp>
      <p:sp>
        <p:nvSpPr>
          <p:cNvPr id="3" name="Marcador de contenido 2">
            <a:extLst>
              <a:ext uri="{FF2B5EF4-FFF2-40B4-BE49-F238E27FC236}">
                <a16:creationId xmlns:a16="http://schemas.microsoft.com/office/drawing/2014/main" id="{59161834-E8A2-49D3-5D2D-EB97578E79A7}"/>
              </a:ext>
            </a:extLst>
          </p:cNvPr>
          <p:cNvSpPr>
            <a:spLocks noGrp="1"/>
          </p:cNvSpPr>
          <p:nvPr>
            <p:ph idx="1"/>
          </p:nvPr>
        </p:nvSpPr>
        <p:spPr>
          <a:xfrm>
            <a:off x="1166791" y="1436458"/>
            <a:ext cx="9988890" cy="4837342"/>
          </a:xfrm>
        </p:spPr>
        <p:txBody>
          <a:bodyPr>
            <a:noAutofit/>
          </a:bodyPr>
          <a:lstStyle/>
          <a:p>
            <a:pPr marL="0" indent="0">
              <a:buNone/>
            </a:pPr>
            <a:endParaRPr lang="es-MX" sz="1800" b="1" dirty="0"/>
          </a:p>
          <a:p>
            <a:pPr>
              <a:buFont typeface="Wingdings" panose="05000000000000000000" pitchFamily="2" charset="2"/>
              <a:buChar char="q"/>
            </a:pPr>
            <a:r>
              <a:rPr lang="es-MX" sz="1200" b="1" dirty="0"/>
              <a:t>  Constitución Política de los Estados Unidos Mexicanos </a:t>
            </a:r>
          </a:p>
          <a:p>
            <a:pPr lvl="1">
              <a:buFont typeface="Courier New" panose="02070309020205020404" pitchFamily="49" charset="0"/>
              <a:buChar char="o"/>
            </a:pPr>
            <a:r>
              <a:rPr lang="es-MX" sz="900" b="1" dirty="0"/>
              <a:t>Articulo 25.- </a:t>
            </a:r>
            <a:r>
              <a:rPr lang="es-MX" sz="900" dirty="0"/>
              <a:t>Las autoridades de todos los ordenes de gobierno, en el ámbito de su competencias, deberán implementar políticas publicas de mejora regulatoria, para la simplificación de las regulaciones, tramites, servicios y demás objetivos que establezca la ley de la materia. </a:t>
            </a:r>
          </a:p>
          <a:p>
            <a:pPr lvl="1">
              <a:buFont typeface="Courier New" panose="02070309020205020404" pitchFamily="49" charset="0"/>
              <a:buChar char="o"/>
            </a:pPr>
            <a:r>
              <a:rPr lang="es-MX" sz="900" b="1" dirty="0"/>
              <a:t>Articulo 73.- </a:t>
            </a:r>
            <a:r>
              <a:rPr lang="es-MX" sz="900" dirty="0"/>
              <a:t>El Congreso de la Unión, tiene facultades (XXIX-Y), para expedir la Ley general en la que se establezcan los propósitos y bases, a los que deberán de sujetarse, los ordenes de gobierno, en el ámbito de sus respectivas competencias </a:t>
            </a:r>
          </a:p>
          <a:p>
            <a:pPr>
              <a:buFont typeface="Wingdings" panose="05000000000000000000" pitchFamily="2" charset="2"/>
              <a:buChar char="q"/>
            </a:pPr>
            <a:r>
              <a:rPr lang="es-MX" sz="1200" b="1" dirty="0"/>
              <a:t>  Ley General de Mejora Regulatoria </a:t>
            </a:r>
          </a:p>
          <a:p>
            <a:pPr lvl="1">
              <a:buFont typeface="Courier New" panose="02070309020205020404" pitchFamily="49" charset="0"/>
              <a:buChar char="o"/>
            </a:pPr>
            <a:r>
              <a:rPr lang="es-MX" sz="900" b="1" dirty="0"/>
              <a:t>Articulo 1.- </a:t>
            </a:r>
            <a:r>
              <a:rPr lang="es-MX" sz="900" dirty="0"/>
              <a:t>La presente Ley General , es de observancia general en toda la Republica en materia de mejora regulatoria. </a:t>
            </a:r>
          </a:p>
          <a:p>
            <a:pPr lvl="1">
              <a:buFont typeface="Courier New" panose="02070309020205020404" pitchFamily="49" charset="0"/>
              <a:buChar char="o"/>
            </a:pPr>
            <a:r>
              <a:rPr lang="es-MX" sz="900" b="1" dirty="0"/>
              <a:t>Articulo 2.- </a:t>
            </a:r>
            <a:r>
              <a:rPr lang="es-MX" sz="900" dirty="0"/>
              <a:t>El objetivo de esta Ley General, es establecer  la obligación de las autoridades de todos los ordenes de gobierno, en el ámbito de su competencia, para implementar políticas publicas de mejora  regulatoria y simplificación administrativa de tramites y servicios. </a:t>
            </a:r>
          </a:p>
          <a:p>
            <a:pPr lvl="1">
              <a:buFont typeface="Courier New" panose="02070309020205020404" pitchFamily="49" charset="0"/>
              <a:buChar char="o"/>
            </a:pPr>
            <a:r>
              <a:rPr lang="es-MX" sz="900" b="1" dirty="0"/>
              <a:t>Articulo 80.- </a:t>
            </a:r>
            <a:r>
              <a:rPr lang="es-MX" sz="900" dirty="0"/>
              <a:t>Los Programas de Mejora Regulatoria son una herramienta que tienen el objeto de mejorar las regulaciones vigentes e implementar acciones de simplificación de tramites y servicios. Los Sujetos Obligados, someterán a las autoridades de mejora regulatoria que les corresponda, un Programa de Mejora Regulatoria, con una vigencia anual y por el tiempo que dure la administración.  </a:t>
            </a:r>
          </a:p>
          <a:p>
            <a:pPr>
              <a:buFont typeface="Wingdings" panose="05000000000000000000" pitchFamily="2" charset="2"/>
              <a:buChar char="q"/>
            </a:pPr>
            <a:r>
              <a:rPr lang="es-MX" sz="1200" b="1" dirty="0"/>
              <a:t>  Estrategia Nacional de Mejora Regulatoria </a:t>
            </a:r>
          </a:p>
          <a:p>
            <a:pPr lvl="1">
              <a:buFont typeface="Courier New" panose="02070309020205020404" pitchFamily="49" charset="0"/>
              <a:buChar char="o"/>
            </a:pPr>
            <a:r>
              <a:rPr lang="es-MX" sz="700" dirty="0"/>
              <a:t>El Sistema Nacional de Mejora Regulatoria, tiene por objeto coordinar, a las autoridades de todos los poderes y ordenes de gobierno, en sus respectivos ámbitos de competencia, a través de la Estrategia Nacional de Mejora Regulatoria, normas, principios, objetivos, planes, directrices, órganos, instancias, procedimientos y la política nacional en materia de mejora regulatoria. </a:t>
            </a:r>
          </a:p>
          <a:p>
            <a:pPr lvl="1">
              <a:buFont typeface="Courier New" panose="02070309020205020404" pitchFamily="49" charset="0"/>
              <a:buChar char="o"/>
            </a:pPr>
            <a:r>
              <a:rPr lang="es-MX" sz="700" dirty="0"/>
              <a:t>Son Sujetos Obligados de la política de mejora regulatoria , la APF, y sus respectivos homólogos de las entidades federativas y los municipios del País. </a:t>
            </a:r>
          </a:p>
          <a:p>
            <a:pPr>
              <a:buFont typeface="Wingdings" panose="05000000000000000000" pitchFamily="2" charset="2"/>
              <a:buChar char="q"/>
            </a:pPr>
            <a:r>
              <a:rPr lang="es-MX" sz="1100" b="1" dirty="0"/>
              <a:t> Ley de Fomento a la Confianza Ciudadana</a:t>
            </a:r>
          </a:p>
          <a:p>
            <a:pPr lvl="1">
              <a:buFont typeface="Courier New" panose="02070309020205020404" pitchFamily="49" charset="0"/>
              <a:buChar char="o"/>
            </a:pPr>
            <a:r>
              <a:rPr lang="es-MX" sz="700" b="1" dirty="0"/>
              <a:t>Articulo 1</a:t>
            </a:r>
            <a:r>
              <a:rPr lang="es-MX" sz="800" b="1" dirty="0"/>
              <a:t>.- </a:t>
            </a:r>
            <a:r>
              <a:rPr lang="es-MX" sz="800" dirty="0"/>
              <a:t>La presente ley es de orden publico y observancia general, se aplicara sin menoscabo de los compromisos adoptados en los organismos, acuerdos, convenios, y tratados internacionales, en los  que los estados unidos mexicanos sean parte…..</a:t>
            </a:r>
          </a:p>
          <a:p>
            <a:pPr lvl="1">
              <a:buFont typeface="Courier New" panose="02070309020205020404" pitchFamily="49" charset="0"/>
              <a:buChar char="o"/>
            </a:pPr>
            <a:r>
              <a:rPr lang="es-MX" sz="700" b="1" dirty="0"/>
              <a:t>Articulo 4.- </a:t>
            </a:r>
            <a:r>
              <a:rPr lang="es-MX" sz="700" dirty="0"/>
              <a:t>El Padrón Único a la Confianza Ciudadana, es un sistema de la APF, que tiene como propósito la captura, almacenamiento, custodia, seguridad, consulta y administración de  información  concerniente a las personas beneficiarias de los programas de Bienestar, el cual deberá integrarse en el Catalogo Nacional de Regulaciones Tramites y Servicios (CNRTYS) del Sistema Nacional de Mejora Regulatoria (SNMR)  </a:t>
            </a:r>
          </a:p>
          <a:p>
            <a:pPr marL="0" indent="0">
              <a:buNone/>
            </a:pPr>
            <a:r>
              <a:rPr lang="es-MX" sz="1000" b="1" dirty="0"/>
              <a:t> </a:t>
            </a:r>
            <a:endParaRPr lang="es-MX" sz="900"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506DC0E7-7096-03BE-CC30-6847DDCC6271}"/>
                  </a:ext>
                </a:extLst>
              </p14:cNvPr>
              <p14:cNvContentPartPr/>
              <p14:nvPr/>
            </p14:nvContentPartPr>
            <p14:xfrm>
              <a:off x="494640" y="5494320"/>
              <a:ext cx="360" cy="360"/>
            </p14:xfrm>
          </p:contentPart>
        </mc:Choice>
        <mc:Fallback xmlns="">
          <p:pic>
            <p:nvPicPr>
              <p:cNvPr id="4" name="Entrada de lápiz 3">
                <a:extLst>
                  <a:ext uri="{FF2B5EF4-FFF2-40B4-BE49-F238E27FC236}">
                    <a16:creationId xmlns:a16="http://schemas.microsoft.com/office/drawing/2014/main" id="{506DC0E7-7096-03BE-CC30-6847DDCC6271}"/>
                  </a:ext>
                </a:extLst>
              </p:cNvPr>
              <p:cNvPicPr/>
              <p:nvPr/>
            </p:nvPicPr>
            <p:blipFill>
              <a:blip r:embed="rId3"/>
              <a:stretch>
                <a:fillRect/>
              </a:stretch>
            </p:blipFill>
            <p:spPr>
              <a:xfrm>
                <a:off x="485280" y="5484960"/>
                <a:ext cx="19080" cy="19080"/>
              </a:xfrm>
              <a:prstGeom prst="rect">
                <a:avLst/>
              </a:prstGeom>
            </p:spPr>
          </p:pic>
        </mc:Fallback>
      </mc:AlternateContent>
      <p:sp>
        <p:nvSpPr>
          <p:cNvPr id="6" name="Marcador de número de diapositiva 5">
            <a:extLst>
              <a:ext uri="{FF2B5EF4-FFF2-40B4-BE49-F238E27FC236}">
                <a16:creationId xmlns:a16="http://schemas.microsoft.com/office/drawing/2014/main" id="{5F55C181-5811-15ED-77BD-8F2E25BDDD23}"/>
              </a:ext>
            </a:extLst>
          </p:cNvPr>
          <p:cNvSpPr>
            <a:spLocks noGrp="1"/>
          </p:cNvSpPr>
          <p:nvPr>
            <p:ph type="sldNum" sz="quarter" idx="12"/>
          </p:nvPr>
        </p:nvSpPr>
        <p:spPr/>
        <p:txBody>
          <a:bodyPr/>
          <a:lstStyle/>
          <a:p>
            <a:fld id="{A02E096A-B7B8-4787-9B48-14BF9873F2B8}" type="slidenum">
              <a:rPr lang="es-MX" smtClean="0"/>
              <a:t>4</a:t>
            </a:fld>
            <a:endParaRPr lang="es-MX"/>
          </a:p>
        </p:txBody>
      </p:sp>
      <p:pic>
        <p:nvPicPr>
          <p:cNvPr id="8" name="Imagen 7">
            <a:extLst>
              <a:ext uri="{FF2B5EF4-FFF2-40B4-BE49-F238E27FC236}">
                <a16:creationId xmlns:a16="http://schemas.microsoft.com/office/drawing/2014/main" id="{9E597978-A1EA-0FFF-042D-A22B289B4BB8}"/>
              </a:ext>
            </a:extLst>
          </p:cNvPr>
          <p:cNvPicPr>
            <a:picLocks noChangeAspect="1"/>
          </p:cNvPicPr>
          <p:nvPr/>
        </p:nvPicPr>
        <p:blipFill>
          <a:blip r:embed="rId4"/>
          <a:stretch>
            <a:fillRect/>
          </a:stretch>
        </p:blipFill>
        <p:spPr>
          <a:xfrm>
            <a:off x="868680" y="194063"/>
            <a:ext cx="969264" cy="1242394"/>
          </a:xfrm>
          <a:prstGeom prst="rect">
            <a:avLst/>
          </a:prstGeom>
        </p:spPr>
      </p:pic>
    </p:spTree>
    <p:extLst>
      <p:ext uri="{BB962C8B-B14F-4D97-AF65-F5344CB8AC3E}">
        <p14:creationId xmlns:p14="http://schemas.microsoft.com/office/powerpoint/2010/main" val="171804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BD751-A27E-1D54-8712-68B58E17D6A2}"/>
              </a:ext>
            </a:extLst>
          </p:cNvPr>
          <p:cNvSpPr>
            <a:spLocks noGrp="1"/>
          </p:cNvSpPr>
          <p:nvPr>
            <p:ph type="title"/>
          </p:nvPr>
        </p:nvSpPr>
        <p:spPr/>
        <p:txBody>
          <a:bodyPr>
            <a:normAutofit/>
          </a:bodyPr>
          <a:lstStyle/>
          <a:p>
            <a:pPr algn="ctr"/>
            <a:r>
              <a:rPr lang="es-MX" sz="2400" b="1" dirty="0"/>
              <a:t>I. NORMATIVA : Estatal / Municipal </a:t>
            </a:r>
          </a:p>
        </p:txBody>
      </p:sp>
      <p:sp>
        <p:nvSpPr>
          <p:cNvPr id="3" name="Marcador de contenido 2">
            <a:extLst>
              <a:ext uri="{FF2B5EF4-FFF2-40B4-BE49-F238E27FC236}">
                <a16:creationId xmlns:a16="http://schemas.microsoft.com/office/drawing/2014/main" id="{C8200FAB-4CE2-104D-EE82-9843DAC4AB59}"/>
              </a:ext>
            </a:extLst>
          </p:cNvPr>
          <p:cNvSpPr>
            <a:spLocks noGrp="1"/>
          </p:cNvSpPr>
          <p:nvPr>
            <p:ph idx="1"/>
          </p:nvPr>
        </p:nvSpPr>
        <p:spPr>
          <a:xfrm>
            <a:off x="1182848" y="1609725"/>
            <a:ext cx="9972832" cy="4405181"/>
          </a:xfrm>
          <a:ln>
            <a:noFill/>
          </a:ln>
        </p:spPr>
        <p:txBody>
          <a:bodyPr>
            <a:normAutofit/>
          </a:bodyPr>
          <a:lstStyle/>
          <a:p>
            <a:pPr marL="0" indent="0">
              <a:buNone/>
            </a:pPr>
            <a:endParaRPr lang="es-MX" sz="1900" b="1" dirty="0"/>
          </a:p>
          <a:p>
            <a:pPr>
              <a:buFont typeface="Wingdings" panose="05000000000000000000" pitchFamily="2" charset="2"/>
              <a:buChar char="q"/>
            </a:pPr>
            <a:r>
              <a:rPr lang="es-MX" sz="1200" b="1" dirty="0"/>
              <a:t>  Ley para la Mejora Regulatoria y Simplificación Administrativa del Estado de Nuevo León</a:t>
            </a:r>
          </a:p>
          <a:p>
            <a:pPr>
              <a:buFont typeface="Courier New" panose="02070309020205020404" pitchFamily="49" charset="0"/>
              <a:buChar char="o"/>
            </a:pPr>
            <a:r>
              <a:rPr lang="es-MX" sz="900" b="1" dirty="0"/>
              <a:t>Articulo 1.- </a:t>
            </a:r>
            <a:r>
              <a:rPr lang="es-MX" sz="900" dirty="0"/>
              <a:t>La presente ley, tiene como objetivo crear el Sistema Estatal de Mejora Regulatoria, así como establecer las disposiciones y principios rectores de mejora regulatoria y simplificación administrativa, a los que deberá sujetarse la Administración Publica Estatal, así como las bases generales concernientes a la Administración Publica Municipal, a través de la coordinación de acciones…. Al efecto, esta Ley, ordena la Creación del Catalogo Estatal de Tramites y Servicios, que incluya todos los Tramites y Servicios estatales y municipal, cuya inscripción y  actualización será obligatoria</a:t>
            </a:r>
            <a:r>
              <a:rPr lang="es-MX" sz="900" b="1" dirty="0"/>
              <a:t>.</a:t>
            </a:r>
          </a:p>
          <a:p>
            <a:pPr>
              <a:buFont typeface="Courier New" panose="02070309020205020404" pitchFamily="49" charset="0"/>
              <a:buChar char="o"/>
            </a:pPr>
            <a:r>
              <a:rPr lang="es-MX" sz="900" b="1" dirty="0"/>
              <a:t>A</a:t>
            </a:r>
            <a:r>
              <a:rPr lang="es-MX" sz="800" b="1" dirty="0"/>
              <a:t>rticulo</a:t>
            </a:r>
            <a:r>
              <a:rPr lang="es-MX" sz="900" b="1" dirty="0"/>
              <a:t> 2.- </a:t>
            </a:r>
            <a:r>
              <a:rPr lang="es-MX" sz="900" dirty="0"/>
              <a:t>Las disposiciones de esta Ley, son de orden publico y de observancia general en el estado de Nuevo León y sus municipios </a:t>
            </a:r>
            <a:endParaRPr lang="es-MX" sz="1900" b="1" dirty="0"/>
          </a:p>
          <a:p>
            <a:pPr>
              <a:buFont typeface="Wingdings" panose="05000000000000000000" pitchFamily="2" charset="2"/>
              <a:buChar char="q"/>
            </a:pPr>
            <a:r>
              <a:rPr lang="es-MX" sz="1050" b="1" dirty="0"/>
              <a:t> </a:t>
            </a:r>
            <a:r>
              <a:rPr lang="es-MX" sz="1200" b="1" dirty="0"/>
              <a:t>Reglamento Interno Para la Mejora Regulatoria y Simplificación Administrativa del Municipio de General Escobedo N.L. </a:t>
            </a:r>
          </a:p>
          <a:p>
            <a:pPr algn="just">
              <a:buFont typeface="Courier New" panose="02070309020205020404" pitchFamily="49" charset="0"/>
              <a:buChar char="o"/>
            </a:pPr>
            <a:r>
              <a:rPr lang="es-MX" sz="800" b="1" dirty="0"/>
              <a:t>Articulo 1.- </a:t>
            </a:r>
            <a:r>
              <a:rPr lang="es-MX" sz="800" dirty="0"/>
              <a:t>El presente Reglamento Interno es de orden publico, de interés y de observancia general obligatoria en el municipio, de conformidad con lo establecido en la Ley General de Mejora Regulatoria, la Estrategia Nacional de Mejora Regulatoria, la Ley de Fomento a la Confianza Ciudadana y la Ley para la Mejora Regulatoria y la Simplificación Administrativa del estado de Nuevo León </a:t>
            </a:r>
          </a:p>
          <a:p>
            <a:pPr algn="just">
              <a:buFont typeface="Courier New" panose="02070309020205020404" pitchFamily="49" charset="0"/>
              <a:buChar char="o"/>
            </a:pPr>
            <a:r>
              <a:rPr lang="es-MX" sz="800" b="1" dirty="0"/>
              <a:t>Articulo 3.- </a:t>
            </a:r>
            <a:r>
              <a:rPr lang="es-MX" sz="800" dirty="0"/>
              <a:t>El objetivo general de este Reglamento Interno será el planear, adaptar, implementar, operar, encuestar, evaluar y retroalimentar en el ámbito de su competencia municipal la política publica de mejora regulatoria denominada Sistema Nacional De Mejora Regulatoria.</a:t>
            </a:r>
          </a:p>
          <a:p>
            <a:pPr algn="just">
              <a:buFont typeface="Courier New" panose="02070309020205020404" pitchFamily="49" charset="0"/>
              <a:buChar char="o"/>
            </a:pPr>
            <a:r>
              <a:rPr lang="es-MX" sz="800" b="1" dirty="0"/>
              <a:t>Articulo 14.- </a:t>
            </a:r>
            <a:r>
              <a:rPr lang="es-MX" sz="800" dirty="0"/>
              <a:t>Se consideran sujetos obligados de esa nueva política nacional identificada como Sistema Nacional de Mejora Regulatoria, todos los servidores públicos que integran los tres niveles de gobierno del poder ejecutivo federal y que formen parte de la estructura de la APF, así como sus respetivos homólogos de las 32 entidades federativas y de todos los municipios del país </a:t>
            </a:r>
          </a:p>
          <a:p>
            <a:pPr>
              <a:buFont typeface="Wingdings" panose="05000000000000000000" pitchFamily="2" charset="2"/>
              <a:buChar char="q"/>
            </a:pPr>
            <a:r>
              <a:rPr lang="es-MX" sz="1200" b="1" dirty="0"/>
              <a:t>   Reglamento Interno de la Administración Publica Municipal de General Escobedo. </a:t>
            </a:r>
          </a:p>
          <a:p>
            <a:pPr>
              <a:buFont typeface="Courier New" panose="02070309020205020404" pitchFamily="49" charset="0"/>
              <a:buChar char="o"/>
            </a:pPr>
            <a:r>
              <a:rPr lang="es-MX" sz="800" b="1" dirty="0"/>
              <a:t>Articulo 22 Bis.-  </a:t>
            </a:r>
            <a:r>
              <a:rPr lang="es-MX" sz="800" dirty="0"/>
              <a:t>Estructura de la Secretaria de Desarrollo Económica y Turismo  / Área de Mejora Regulatoria  </a:t>
            </a:r>
          </a:p>
        </p:txBody>
      </p:sp>
      <p:sp>
        <p:nvSpPr>
          <p:cNvPr id="5" name="Marcador de número de diapositiva 4">
            <a:extLst>
              <a:ext uri="{FF2B5EF4-FFF2-40B4-BE49-F238E27FC236}">
                <a16:creationId xmlns:a16="http://schemas.microsoft.com/office/drawing/2014/main" id="{96F2EFDC-2C85-52A8-90DF-00166121A09D}"/>
              </a:ext>
            </a:extLst>
          </p:cNvPr>
          <p:cNvSpPr>
            <a:spLocks noGrp="1"/>
          </p:cNvSpPr>
          <p:nvPr>
            <p:ph type="sldNum" sz="quarter" idx="12"/>
          </p:nvPr>
        </p:nvSpPr>
        <p:spPr/>
        <p:txBody>
          <a:bodyPr/>
          <a:lstStyle/>
          <a:p>
            <a:fld id="{A02E096A-B7B8-4787-9B48-14BF9873F2B8}" type="slidenum">
              <a:rPr lang="es-MX" smtClean="0"/>
              <a:t>5</a:t>
            </a:fld>
            <a:endParaRPr lang="es-MX"/>
          </a:p>
        </p:txBody>
      </p:sp>
      <p:pic>
        <p:nvPicPr>
          <p:cNvPr id="7" name="Imagen 6">
            <a:extLst>
              <a:ext uri="{FF2B5EF4-FFF2-40B4-BE49-F238E27FC236}">
                <a16:creationId xmlns:a16="http://schemas.microsoft.com/office/drawing/2014/main" id="{D4905D87-91B3-9411-95E6-AA7199A27672}"/>
              </a:ext>
            </a:extLst>
          </p:cNvPr>
          <p:cNvPicPr>
            <a:picLocks noChangeAspect="1"/>
          </p:cNvPicPr>
          <p:nvPr/>
        </p:nvPicPr>
        <p:blipFill>
          <a:blip r:embed="rId2"/>
          <a:stretch>
            <a:fillRect/>
          </a:stretch>
        </p:blipFill>
        <p:spPr>
          <a:xfrm>
            <a:off x="1182848" y="455"/>
            <a:ext cx="835224" cy="1152244"/>
          </a:xfrm>
          <a:prstGeom prst="rect">
            <a:avLst/>
          </a:prstGeom>
        </p:spPr>
      </p:pic>
    </p:spTree>
    <p:extLst>
      <p:ext uri="{BB962C8B-B14F-4D97-AF65-F5344CB8AC3E}">
        <p14:creationId xmlns:p14="http://schemas.microsoft.com/office/powerpoint/2010/main" val="22650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B24E6-C166-B06B-87C8-677B116E2E60}"/>
              </a:ext>
            </a:extLst>
          </p:cNvPr>
          <p:cNvSpPr>
            <a:spLocks noGrp="1"/>
          </p:cNvSpPr>
          <p:nvPr>
            <p:ph type="title"/>
          </p:nvPr>
        </p:nvSpPr>
        <p:spPr>
          <a:xfrm>
            <a:off x="556470" y="286603"/>
            <a:ext cx="10599210" cy="1450757"/>
          </a:xfrm>
        </p:spPr>
        <p:txBody>
          <a:bodyPr>
            <a:normAutofit/>
          </a:bodyPr>
          <a:lstStyle/>
          <a:p>
            <a:pPr algn="ctr"/>
            <a:r>
              <a:rPr lang="es-MX" sz="2400" b="1" dirty="0"/>
              <a:t>        II. MISIÓN Y VISIÓN : Sistema Nacional Vs Sistema Municipal </a:t>
            </a:r>
          </a:p>
        </p:txBody>
      </p:sp>
      <p:sp>
        <p:nvSpPr>
          <p:cNvPr id="3" name="Marcador de contenido 2">
            <a:extLst>
              <a:ext uri="{FF2B5EF4-FFF2-40B4-BE49-F238E27FC236}">
                <a16:creationId xmlns:a16="http://schemas.microsoft.com/office/drawing/2014/main" id="{FB5242E4-F289-1136-CC6E-0C4927FD01B0}"/>
              </a:ext>
            </a:extLst>
          </p:cNvPr>
          <p:cNvSpPr>
            <a:spLocks noGrp="1"/>
          </p:cNvSpPr>
          <p:nvPr>
            <p:ph idx="1"/>
          </p:nvPr>
        </p:nvSpPr>
        <p:spPr>
          <a:xfrm>
            <a:off x="1036320" y="1737360"/>
            <a:ext cx="10119360" cy="4131734"/>
          </a:xfrm>
        </p:spPr>
        <p:txBody>
          <a:bodyPr numCol="2">
            <a:normAutofit fontScale="92500" lnSpcReduction="20000"/>
          </a:bodyPr>
          <a:lstStyle/>
          <a:p>
            <a:pPr marL="0" indent="0">
              <a:buNone/>
            </a:pPr>
            <a:endParaRPr lang="es-MX" sz="2200" b="1" dirty="0"/>
          </a:p>
          <a:p>
            <a:r>
              <a:rPr lang="es-MX" sz="1900" b="1" dirty="0"/>
              <a:t>MISION : </a:t>
            </a:r>
          </a:p>
          <a:p>
            <a:r>
              <a:rPr lang="es-MX" sz="1200" b="1" dirty="0"/>
              <a:t> NACIONAL </a:t>
            </a:r>
            <a:r>
              <a:rPr lang="es-MX" sz="1200" dirty="0"/>
              <a:t>:</a:t>
            </a:r>
          </a:p>
          <a:p>
            <a:pPr algn="just"/>
            <a:r>
              <a:rPr lang="es-MX" sz="1000" dirty="0"/>
              <a:t>Garantizar que las autoridades de los tres ordenes de gobierno, en el ámbito de sus respectivas competencias implementen políticas publicas de mejora regulatoria, para la simplificación administrativa de sus regulaciones tramites y servicios denominado Sistema Nacional de Mejora Regulatoria . </a:t>
            </a:r>
          </a:p>
          <a:p>
            <a:pPr marL="0" indent="0" algn="just">
              <a:buNone/>
            </a:pPr>
            <a:endParaRPr lang="es-MX" sz="2200" b="1" dirty="0"/>
          </a:p>
          <a:p>
            <a:pPr algn="just"/>
            <a:r>
              <a:rPr lang="es-MX" sz="1700" b="1" dirty="0"/>
              <a:t>VISION :    </a:t>
            </a:r>
          </a:p>
          <a:p>
            <a:pPr algn="just"/>
            <a:r>
              <a:rPr lang="es-MX" sz="1200" b="1" dirty="0"/>
              <a:t>NACIONAL</a:t>
            </a:r>
            <a:r>
              <a:rPr lang="es-MX" sz="1000" b="1" dirty="0"/>
              <a:t> :         </a:t>
            </a:r>
          </a:p>
          <a:p>
            <a:pPr algn="just"/>
            <a:r>
              <a:rPr lang="es-MX" sz="1000" dirty="0"/>
              <a:t>Articular la política publica multinivel de mejora regulatoria y simplificación administrativa, en los tres ordenes de gobierno, y en los tres poderes de la Unión a través de la metodologia de los tres pilares de la gobernanza regulatoria (I. normativa/planes; II. Organismos/ Instituciones y III. Herramientas en mejora regulatoria), que permitan fomentar una cultura que ponga a los ciudadanos como el centro de la gestión gubernamental, procurando que el marco de las regulaciones, tramites y servicios con las que operen, generen beneficios superiores a sus costos políticos, económicos, y sociales como un máximo bienestar, para la sociedad mexicana en su conjunto.</a:t>
            </a:r>
          </a:p>
          <a:p>
            <a:pPr marL="0" indent="0" algn="just">
              <a:buNone/>
            </a:pPr>
            <a:r>
              <a:rPr lang="es-MX" sz="1000" b="1" dirty="0"/>
              <a:t>  </a:t>
            </a:r>
          </a:p>
          <a:p>
            <a:pPr marL="0" indent="0">
              <a:buNone/>
            </a:pPr>
            <a:endParaRPr lang="es-MX" sz="1000" b="1" dirty="0"/>
          </a:p>
          <a:p>
            <a:pPr marL="0" indent="0">
              <a:buNone/>
            </a:pPr>
            <a:r>
              <a:rPr lang="es-MX" sz="1000" b="1" dirty="0"/>
              <a:t>  </a:t>
            </a:r>
          </a:p>
          <a:p>
            <a:pPr marL="0" indent="0">
              <a:buNone/>
            </a:pPr>
            <a:r>
              <a:rPr lang="es-MX" sz="1700" b="1" dirty="0"/>
              <a:t>MISION : </a:t>
            </a:r>
          </a:p>
          <a:p>
            <a:pPr marL="0" indent="0" algn="just">
              <a:buNone/>
            </a:pPr>
            <a:r>
              <a:rPr lang="es-MX" sz="1200" b="1" dirty="0"/>
              <a:t>MUNICIPAL :</a:t>
            </a:r>
          </a:p>
          <a:p>
            <a:pPr marL="0" indent="0" algn="just">
              <a:buNone/>
            </a:pPr>
            <a:r>
              <a:rPr lang="es-MX" sz="1000" b="1" dirty="0"/>
              <a:t>  </a:t>
            </a:r>
            <a:r>
              <a:rPr lang="es-MX" sz="1000" dirty="0"/>
              <a:t>Como Sujeto Obligado en el ámbito de nuestra competencia, la misión de acuerdo a la normativa descrita, será la de adaptar, instalar, implementar, operar,  y actualizar la política publica de mejora regulatoria identificada como Sistema Nacional de Mejora Regulatoria al  de un Sistema Municipal de Mejora Regulatoria , incorporándolo en el Portal con apoyo de las tecnologías de la información, en coordinación los Sistemas Estatales y Nacional.  </a:t>
            </a:r>
            <a:endParaRPr lang="es-MX" sz="1000" b="1" dirty="0"/>
          </a:p>
          <a:p>
            <a:pPr marL="0" indent="0">
              <a:buNone/>
            </a:pPr>
            <a:r>
              <a:rPr lang="es-MX" sz="2200" dirty="0"/>
              <a:t> </a:t>
            </a:r>
          </a:p>
          <a:p>
            <a:pPr marL="0" indent="0">
              <a:buNone/>
            </a:pPr>
            <a:r>
              <a:rPr lang="es-MX" sz="1700" b="1" dirty="0"/>
              <a:t>VISION :  </a:t>
            </a:r>
          </a:p>
          <a:p>
            <a:pPr marL="0" indent="0">
              <a:buNone/>
            </a:pPr>
            <a:r>
              <a:rPr lang="es-MX" sz="1200" b="1" dirty="0"/>
              <a:t>MUNICIPAL:</a:t>
            </a:r>
          </a:p>
          <a:p>
            <a:pPr algn="just"/>
            <a:r>
              <a:rPr lang="es-MX" sz="1000" dirty="0"/>
              <a:t>Hacer realidad en el ámbito municipal de General Escobedo N.L. , la solvatación de los objetivos planteados en la Estrategia Nacional de Mejora Regulatoria, en el contexto de la operación del Sistema Municipal de Mejora Regulatoria, donde los ciudadanos sean el centro de la gestión gubernamental,  y nuestro actuación sea la de una entidad municipal de avanzada,  apegada a la legalidad y certeza jurídica;  apoyada en las tecnologías de la información y la eliminación de juicios subjetividades de los servidores públicos; En  una búsqueda permanente por impulsar la creación de empresas, generar empleo,  mejorar la productividad, la eficiencia y eficacia,; Un municipio líder y referente a nivel nacional e internacional en Gobernanza Regulatoria</a:t>
            </a:r>
          </a:p>
          <a:p>
            <a:endParaRPr lang="es-MX" sz="1000" dirty="0"/>
          </a:p>
        </p:txBody>
      </p:sp>
      <p:sp>
        <p:nvSpPr>
          <p:cNvPr id="5" name="Marcador de número de diapositiva 4">
            <a:extLst>
              <a:ext uri="{FF2B5EF4-FFF2-40B4-BE49-F238E27FC236}">
                <a16:creationId xmlns:a16="http://schemas.microsoft.com/office/drawing/2014/main" id="{56B09F94-8C8C-A7B6-1666-BF3643D4D98C}"/>
              </a:ext>
            </a:extLst>
          </p:cNvPr>
          <p:cNvSpPr>
            <a:spLocks noGrp="1"/>
          </p:cNvSpPr>
          <p:nvPr>
            <p:ph type="sldNum" sz="quarter" idx="12"/>
          </p:nvPr>
        </p:nvSpPr>
        <p:spPr/>
        <p:txBody>
          <a:bodyPr/>
          <a:lstStyle/>
          <a:p>
            <a:fld id="{A02E096A-B7B8-4787-9B48-14BF9873F2B8}" type="slidenum">
              <a:rPr lang="es-MX" smtClean="0"/>
              <a:t>6</a:t>
            </a:fld>
            <a:endParaRPr lang="es-MX"/>
          </a:p>
        </p:txBody>
      </p:sp>
      <p:pic>
        <p:nvPicPr>
          <p:cNvPr id="6" name="Imagen 5">
            <a:extLst>
              <a:ext uri="{FF2B5EF4-FFF2-40B4-BE49-F238E27FC236}">
                <a16:creationId xmlns:a16="http://schemas.microsoft.com/office/drawing/2014/main" id="{467E9C7B-E73D-2396-FBF6-F8C26D56075F}"/>
              </a:ext>
            </a:extLst>
          </p:cNvPr>
          <p:cNvPicPr>
            <a:picLocks noChangeAspect="1"/>
          </p:cNvPicPr>
          <p:nvPr/>
        </p:nvPicPr>
        <p:blipFill>
          <a:blip r:embed="rId2"/>
          <a:stretch>
            <a:fillRect/>
          </a:stretch>
        </p:blipFill>
        <p:spPr>
          <a:xfrm>
            <a:off x="1199626" y="67297"/>
            <a:ext cx="835224" cy="1152244"/>
          </a:xfrm>
          <a:prstGeom prst="rect">
            <a:avLst/>
          </a:prstGeom>
        </p:spPr>
      </p:pic>
    </p:spTree>
    <p:extLst>
      <p:ext uri="{BB962C8B-B14F-4D97-AF65-F5344CB8AC3E}">
        <p14:creationId xmlns:p14="http://schemas.microsoft.com/office/powerpoint/2010/main" val="87989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E052D-87B6-984A-2096-F59B173FA73F}"/>
              </a:ext>
            </a:extLst>
          </p:cNvPr>
          <p:cNvSpPr>
            <a:spLocks noGrp="1"/>
          </p:cNvSpPr>
          <p:nvPr>
            <p:ph type="title"/>
          </p:nvPr>
        </p:nvSpPr>
        <p:spPr/>
        <p:txBody>
          <a:bodyPr>
            <a:normAutofit/>
          </a:bodyPr>
          <a:lstStyle/>
          <a:p>
            <a:pPr algn="ctr"/>
            <a:r>
              <a:rPr lang="es-MX" sz="2400" b="1" dirty="0"/>
              <a:t>III. SISTEMA NACIONAL DE MEJORA REGULATORIA : Integrantes (6)  </a:t>
            </a:r>
          </a:p>
        </p:txBody>
      </p:sp>
      <p:sp>
        <p:nvSpPr>
          <p:cNvPr id="3" name="Marcador de contenido 2">
            <a:extLst>
              <a:ext uri="{FF2B5EF4-FFF2-40B4-BE49-F238E27FC236}">
                <a16:creationId xmlns:a16="http://schemas.microsoft.com/office/drawing/2014/main" id="{6806B1ED-6BC3-65D8-36EB-A9264F665915}"/>
              </a:ext>
            </a:extLst>
          </p:cNvPr>
          <p:cNvSpPr>
            <a:spLocks noGrp="1"/>
          </p:cNvSpPr>
          <p:nvPr>
            <p:ph idx="1"/>
          </p:nvPr>
        </p:nvSpPr>
        <p:spPr>
          <a:xfrm>
            <a:off x="923636" y="1845734"/>
            <a:ext cx="10232044" cy="4023360"/>
          </a:xfrm>
        </p:spPr>
        <p:txBody>
          <a:bodyPr/>
          <a:lstStyle/>
          <a:p>
            <a:pPr marL="0" indent="0">
              <a:buNone/>
            </a:pPr>
            <a:r>
              <a:rPr lang="es-MX" b="1" dirty="0"/>
              <a:t>Integrantes del Sistema Nacional :</a:t>
            </a:r>
          </a:p>
        </p:txBody>
      </p:sp>
      <p:sp>
        <p:nvSpPr>
          <p:cNvPr id="7" name="CuadroTexto 6">
            <a:extLst>
              <a:ext uri="{FF2B5EF4-FFF2-40B4-BE49-F238E27FC236}">
                <a16:creationId xmlns:a16="http://schemas.microsoft.com/office/drawing/2014/main" id="{C339C3C9-990D-26E2-5C43-E3B93C98ECCE}"/>
              </a:ext>
            </a:extLst>
          </p:cNvPr>
          <p:cNvSpPr txBox="1"/>
          <p:nvPr/>
        </p:nvSpPr>
        <p:spPr>
          <a:xfrm>
            <a:off x="923636" y="2686802"/>
            <a:ext cx="10680700" cy="1785104"/>
          </a:xfrm>
          <a:prstGeom prst="rect">
            <a:avLst/>
          </a:prstGeom>
          <a:noFill/>
        </p:spPr>
        <p:txBody>
          <a:bodyPr wrap="square">
            <a:spAutoFit/>
          </a:bodyPr>
          <a:lstStyle/>
          <a:p>
            <a:r>
              <a:rPr lang="es-MX" sz="1000" dirty="0"/>
              <a:t>1.- Consejo Nacional de Mejora Regulatoria</a:t>
            </a:r>
          </a:p>
          <a:p>
            <a:endParaRPr lang="es-MX" sz="1000" dirty="0"/>
          </a:p>
          <a:p>
            <a:r>
              <a:rPr lang="es-MX" sz="1000" dirty="0"/>
              <a:t>II.- Estrategia Nacional de Mejora Regulatoria (ENMR)</a:t>
            </a:r>
          </a:p>
          <a:p>
            <a:endParaRPr lang="es-MX" sz="1000" dirty="0"/>
          </a:p>
          <a:p>
            <a:r>
              <a:rPr lang="es-MX" sz="1000" dirty="0"/>
              <a:t>III.- Comisión Nacional de Mejora Regulatoria (CONAMER)</a:t>
            </a:r>
          </a:p>
          <a:p>
            <a:endParaRPr lang="es-MX" sz="1000" dirty="0"/>
          </a:p>
          <a:p>
            <a:r>
              <a:rPr lang="es-MX" sz="1000" dirty="0"/>
              <a:t>IV.- Sistemas de Mejora Regulatoria de las Entidades Federativas y Municipios</a:t>
            </a:r>
          </a:p>
          <a:p>
            <a:endParaRPr lang="es-MX" sz="1000" dirty="0"/>
          </a:p>
          <a:p>
            <a:r>
              <a:rPr lang="es-MX" sz="1000" dirty="0"/>
              <a:t>V.- Sujetos Obligados </a:t>
            </a:r>
          </a:p>
          <a:p>
            <a:endParaRPr lang="es-MX" sz="1000" dirty="0"/>
          </a:p>
          <a:p>
            <a:r>
              <a:rPr lang="es-MX" sz="1000" dirty="0"/>
              <a:t>VI.- Observatorio Nacional de Mejora Regulatoria</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64E25446-EFFB-DF29-C1FE-94BFC6440420}"/>
                  </a:ext>
                </a:extLst>
              </p14:cNvPr>
              <p14:cNvContentPartPr/>
              <p14:nvPr/>
            </p14:nvContentPartPr>
            <p14:xfrm>
              <a:off x="5175000" y="5972760"/>
              <a:ext cx="1611360" cy="176040"/>
            </p14:xfrm>
          </p:contentPart>
        </mc:Choice>
        <mc:Fallback xmlns="">
          <p:pic>
            <p:nvPicPr>
              <p:cNvPr id="4" name="Entrada de lápiz 3">
                <a:extLst>
                  <a:ext uri="{FF2B5EF4-FFF2-40B4-BE49-F238E27FC236}">
                    <a16:creationId xmlns:a16="http://schemas.microsoft.com/office/drawing/2014/main" id="{64E25446-EFFB-DF29-C1FE-94BFC6440420}"/>
                  </a:ext>
                </a:extLst>
              </p:cNvPr>
              <p:cNvPicPr/>
              <p:nvPr/>
            </p:nvPicPr>
            <p:blipFill>
              <a:blip r:embed="rId3"/>
              <a:stretch>
                <a:fillRect/>
              </a:stretch>
            </p:blipFill>
            <p:spPr>
              <a:xfrm>
                <a:off x="5165640" y="5963400"/>
                <a:ext cx="1630080" cy="194760"/>
              </a:xfrm>
              <a:prstGeom prst="rect">
                <a:avLst/>
              </a:prstGeom>
            </p:spPr>
          </p:pic>
        </mc:Fallback>
      </mc:AlternateContent>
      <p:pic>
        <p:nvPicPr>
          <p:cNvPr id="6" name="Imagen 5">
            <a:extLst>
              <a:ext uri="{FF2B5EF4-FFF2-40B4-BE49-F238E27FC236}">
                <a16:creationId xmlns:a16="http://schemas.microsoft.com/office/drawing/2014/main" id="{17E4EB48-5E71-CE23-E355-300B87686996}"/>
              </a:ext>
            </a:extLst>
          </p:cNvPr>
          <p:cNvPicPr>
            <a:picLocks noChangeAspect="1"/>
          </p:cNvPicPr>
          <p:nvPr/>
        </p:nvPicPr>
        <p:blipFill rotWithShape="1">
          <a:blip r:embed="rId4">
            <a:extLst>
              <a:ext uri="{28A0092B-C50C-407E-A947-70E740481C1C}">
                <a14:useLocalDpi xmlns:a14="http://schemas.microsoft.com/office/drawing/2010/main" val="0"/>
              </a:ext>
            </a:extLst>
          </a:blip>
          <a:srcRect l="21734" t="30028" r="24786" b="14318"/>
          <a:stretch/>
        </p:blipFill>
        <p:spPr bwMode="auto">
          <a:xfrm>
            <a:off x="4664280" y="2065617"/>
            <a:ext cx="6710172" cy="4023361"/>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FBAFBF5F-DDF4-4E98-4FB4-8BECD806A501}"/>
              </a:ext>
            </a:extLst>
          </p:cNvPr>
          <p:cNvSpPr txBox="1"/>
          <p:nvPr/>
        </p:nvSpPr>
        <p:spPr>
          <a:xfrm>
            <a:off x="10061818" y="5856375"/>
            <a:ext cx="1312634"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CONAMER 2018</a:t>
            </a:r>
          </a:p>
        </p:txBody>
      </p:sp>
      <p:sp>
        <p:nvSpPr>
          <p:cNvPr id="10" name="CuadroTexto 9">
            <a:extLst>
              <a:ext uri="{FF2B5EF4-FFF2-40B4-BE49-F238E27FC236}">
                <a16:creationId xmlns:a16="http://schemas.microsoft.com/office/drawing/2014/main" id="{B20A5A86-E93E-29E2-EAB8-9587D0E648D6}"/>
              </a:ext>
            </a:extLst>
          </p:cNvPr>
          <p:cNvSpPr txBox="1"/>
          <p:nvPr/>
        </p:nvSpPr>
        <p:spPr>
          <a:xfrm>
            <a:off x="879884" y="5717876"/>
            <a:ext cx="4076344" cy="33855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Nota: La incorporación de los objetivos de la Estrategia Nacional de Mejora Regulatoria, (Icono faltante en la grafica) se realizo DOF el 30 agosto 2019.</a:t>
            </a:r>
          </a:p>
        </p:txBody>
      </p:sp>
      <p:sp>
        <p:nvSpPr>
          <p:cNvPr id="5" name="Marcador de número de diapositiva 4">
            <a:extLst>
              <a:ext uri="{FF2B5EF4-FFF2-40B4-BE49-F238E27FC236}">
                <a16:creationId xmlns:a16="http://schemas.microsoft.com/office/drawing/2014/main" id="{7772C161-5DF7-CDEC-B5DF-25033CDCF11A}"/>
              </a:ext>
            </a:extLst>
          </p:cNvPr>
          <p:cNvSpPr>
            <a:spLocks noGrp="1"/>
          </p:cNvSpPr>
          <p:nvPr>
            <p:ph type="sldNum" sz="quarter" idx="12"/>
          </p:nvPr>
        </p:nvSpPr>
        <p:spPr/>
        <p:txBody>
          <a:bodyPr/>
          <a:lstStyle/>
          <a:p>
            <a:fld id="{A02E096A-B7B8-4787-9B48-14BF9873F2B8}" type="slidenum">
              <a:rPr lang="es-MX" smtClean="0"/>
              <a:t>7</a:t>
            </a:fld>
            <a:endParaRPr lang="es-MX"/>
          </a:p>
        </p:txBody>
      </p:sp>
      <p:pic>
        <p:nvPicPr>
          <p:cNvPr id="11" name="Imagen 10">
            <a:extLst>
              <a:ext uri="{FF2B5EF4-FFF2-40B4-BE49-F238E27FC236}">
                <a16:creationId xmlns:a16="http://schemas.microsoft.com/office/drawing/2014/main" id="{1D3B6C19-E849-BBF6-8349-08D5C6722A3E}"/>
              </a:ext>
            </a:extLst>
          </p:cNvPr>
          <p:cNvPicPr>
            <a:picLocks noChangeAspect="1"/>
          </p:cNvPicPr>
          <p:nvPr/>
        </p:nvPicPr>
        <p:blipFill>
          <a:blip r:embed="rId5"/>
          <a:stretch>
            <a:fillRect/>
          </a:stretch>
        </p:blipFill>
        <p:spPr>
          <a:xfrm>
            <a:off x="1199626" y="67297"/>
            <a:ext cx="835224" cy="1152244"/>
          </a:xfrm>
          <a:prstGeom prst="rect">
            <a:avLst/>
          </a:prstGeom>
        </p:spPr>
      </p:pic>
    </p:spTree>
    <p:extLst>
      <p:ext uri="{BB962C8B-B14F-4D97-AF65-F5344CB8AC3E}">
        <p14:creationId xmlns:p14="http://schemas.microsoft.com/office/powerpoint/2010/main" val="103849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B6400-80F8-B229-CB2D-DA186E632E29}"/>
              </a:ext>
            </a:extLst>
          </p:cNvPr>
          <p:cNvSpPr>
            <a:spLocks noGrp="1"/>
          </p:cNvSpPr>
          <p:nvPr>
            <p:ph type="title"/>
          </p:nvPr>
        </p:nvSpPr>
        <p:spPr/>
        <p:txBody>
          <a:bodyPr>
            <a:normAutofit/>
          </a:bodyPr>
          <a:lstStyle/>
          <a:p>
            <a:pPr algn="ctr"/>
            <a:r>
              <a:rPr lang="es-MX" sz="2400" b="1" dirty="0"/>
              <a:t>III. SISTEMA NACIONAL DE MEJORA REGULATORIO : Objetivos (12)</a:t>
            </a:r>
          </a:p>
        </p:txBody>
      </p:sp>
      <p:sp>
        <p:nvSpPr>
          <p:cNvPr id="3" name="Marcador de contenido 2">
            <a:extLst>
              <a:ext uri="{FF2B5EF4-FFF2-40B4-BE49-F238E27FC236}">
                <a16:creationId xmlns:a16="http://schemas.microsoft.com/office/drawing/2014/main" id="{E2FD48B2-EC5F-7EA3-F1A6-82AB243C5E59}"/>
              </a:ext>
            </a:extLst>
          </p:cNvPr>
          <p:cNvSpPr>
            <a:spLocks noGrp="1"/>
          </p:cNvSpPr>
          <p:nvPr>
            <p:ph idx="1"/>
          </p:nvPr>
        </p:nvSpPr>
        <p:spPr>
          <a:xfrm>
            <a:off x="1066800" y="1807898"/>
            <a:ext cx="10058400" cy="4023360"/>
          </a:xfrm>
        </p:spPr>
        <p:txBody>
          <a:bodyPr/>
          <a:lstStyle/>
          <a:p>
            <a:pPr marL="0" indent="0">
              <a:buNone/>
            </a:pPr>
            <a:endParaRPr lang="es-MX" dirty="0"/>
          </a:p>
          <a:p>
            <a:endParaRPr lang="es-MX" dirty="0"/>
          </a:p>
        </p:txBody>
      </p:sp>
      <p:pic>
        <p:nvPicPr>
          <p:cNvPr id="5" name="Imagen 4">
            <a:extLst>
              <a:ext uri="{FF2B5EF4-FFF2-40B4-BE49-F238E27FC236}">
                <a16:creationId xmlns:a16="http://schemas.microsoft.com/office/drawing/2014/main" id="{63259552-349C-B2C3-AE4E-4D239A520D90}"/>
              </a:ext>
            </a:extLst>
          </p:cNvPr>
          <p:cNvPicPr>
            <a:picLocks noChangeAspect="1"/>
          </p:cNvPicPr>
          <p:nvPr/>
        </p:nvPicPr>
        <p:blipFill rotWithShape="1">
          <a:blip r:embed="rId2"/>
          <a:srcRect l="20833" t="22358" r="32348" b="28619"/>
          <a:stretch/>
        </p:blipFill>
        <p:spPr>
          <a:xfrm>
            <a:off x="2179782" y="1807898"/>
            <a:ext cx="8275782" cy="4023360"/>
          </a:xfrm>
          <a:prstGeom prst="rect">
            <a:avLst/>
          </a:prstGeom>
        </p:spPr>
      </p:pic>
      <p:sp>
        <p:nvSpPr>
          <p:cNvPr id="6" name="Rectángulo 5">
            <a:extLst>
              <a:ext uri="{FF2B5EF4-FFF2-40B4-BE49-F238E27FC236}">
                <a16:creationId xmlns:a16="http://schemas.microsoft.com/office/drawing/2014/main" id="{1E647B16-6CAF-9C46-579B-975A31D87B9D}"/>
              </a:ext>
            </a:extLst>
          </p:cNvPr>
          <p:cNvSpPr/>
          <p:nvPr/>
        </p:nvSpPr>
        <p:spPr>
          <a:xfrm>
            <a:off x="4426989" y="1807898"/>
            <a:ext cx="3398982" cy="251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D31BCD16-34FE-EAD4-6404-578A9009B3FB}"/>
              </a:ext>
            </a:extLst>
          </p:cNvPr>
          <p:cNvSpPr txBox="1"/>
          <p:nvPr/>
        </p:nvSpPr>
        <p:spPr>
          <a:xfrm>
            <a:off x="8520158" y="6101697"/>
            <a:ext cx="1093862"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CONAMER</a:t>
            </a:r>
          </a:p>
        </p:txBody>
      </p:sp>
      <p:sp>
        <p:nvSpPr>
          <p:cNvPr id="8" name="Marcador de número de diapositiva 7">
            <a:extLst>
              <a:ext uri="{FF2B5EF4-FFF2-40B4-BE49-F238E27FC236}">
                <a16:creationId xmlns:a16="http://schemas.microsoft.com/office/drawing/2014/main" id="{9DD405EE-05C6-B61E-BA1B-9947692A2014}"/>
              </a:ext>
            </a:extLst>
          </p:cNvPr>
          <p:cNvSpPr>
            <a:spLocks noGrp="1"/>
          </p:cNvSpPr>
          <p:nvPr>
            <p:ph type="sldNum" sz="quarter" idx="12"/>
          </p:nvPr>
        </p:nvSpPr>
        <p:spPr/>
        <p:txBody>
          <a:bodyPr/>
          <a:lstStyle/>
          <a:p>
            <a:fld id="{A02E096A-B7B8-4787-9B48-14BF9873F2B8}" type="slidenum">
              <a:rPr lang="es-MX" smtClean="0"/>
              <a:t>8</a:t>
            </a:fld>
            <a:endParaRPr lang="es-MX"/>
          </a:p>
        </p:txBody>
      </p:sp>
      <p:pic>
        <p:nvPicPr>
          <p:cNvPr id="9" name="Imagen 8">
            <a:extLst>
              <a:ext uri="{FF2B5EF4-FFF2-40B4-BE49-F238E27FC236}">
                <a16:creationId xmlns:a16="http://schemas.microsoft.com/office/drawing/2014/main" id="{D4583756-28BD-F67C-B292-496AA164717E}"/>
              </a:ext>
            </a:extLst>
          </p:cNvPr>
          <p:cNvPicPr>
            <a:picLocks noChangeAspect="1"/>
          </p:cNvPicPr>
          <p:nvPr/>
        </p:nvPicPr>
        <p:blipFill>
          <a:blip r:embed="rId3"/>
          <a:stretch>
            <a:fillRect/>
          </a:stretch>
        </p:blipFill>
        <p:spPr>
          <a:xfrm>
            <a:off x="1199626" y="67297"/>
            <a:ext cx="835224" cy="1152244"/>
          </a:xfrm>
          <a:prstGeom prst="rect">
            <a:avLst/>
          </a:prstGeom>
        </p:spPr>
      </p:pic>
    </p:spTree>
    <p:extLst>
      <p:ext uri="{BB962C8B-B14F-4D97-AF65-F5344CB8AC3E}">
        <p14:creationId xmlns:p14="http://schemas.microsoft.com/office/powerpoint/2010/main" val="115657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0C2D4-8C2C-D55D-C334-ECC5C41E0A36}"/>
              </a:ext>
            </a:extLst>
          </p:cNvPr>
          <p:cNvSpPr>
            <a:spLocks noGrp="1"/>
          </p:cNvSpPr>
          <p:nvPr>
            <p:ph type="title"/>
          </p:nvPr>
        </p:nvSpPr>
        <p:spPr>
          <a:xfrm>
            <a:off x="-75501" y="352406"/>
            <a:ext cx="11996257" cy="1450757"/>
          </a:xfrm>
        </p:spPr>
        <p:txBody>
          <a:bodyPr>
            <a:normAutofit/>
          </a:bodyPr>
          <a:lstStyle/>
          <a:p>
            <a:pPr algn="ctr"/>
            <a:r>
              <a:rPr lang="es-MX" sz="2400" b="1" dirty="0"/>
              <a:t>         III. SISTEMA NACIONAL DE MEJORA REGULATORIA :  PROBLEMATICAS (7) /OBJETIVOS (12)</a:t>
            </a:r>
          </a:p>
        </p:txBody>
      </p:sp>
      <p:pic>
        <p:nvPicPr>
          <p:cNvPr id="4" name="Marcador de contenido 3">
            <a:extLst>
              <a:ext uri="{FF2B5EF4-FFF2-40B4-BE49-F238E27FC236}">
                <a16:creationId xmlns:a16="http://schemas.microsoft.com/office/drawing/2014/main" id="{3645C439-16C7-91D4-BB7E-C794770739A1}"/>
              </a:ext>
            </a:extLst>
          </p:cNvPr>
          <p:cNvPicPr>
            <a:picLocks noGrp="1" noChangeAspect="1"/>
          </p:cNvPicPr>
          <p:nvPr>
            <p:ph idx="1"/>
          </p:nvPr>
        </p:nvPicPr>
        <p:blipFill rotWithShape="1">
          <a:blip r:embed="rId2"/>
          <a:srcRect l="25172" t="21530" r="22913" b="11060"/>
          <a:stretch/>
        </p:blipFill>
        <p:spPr bwMode="auto">
          <a:xfrm>
            <a:off x="1694916" y="1803163"/>
            <a:ext cx="8802168" cy="4170346"/>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F8A44ABA-A2BC-BB09-8389-AE754FFCBC26}"/>
              </a:ext>
            </a:extLst>
          </p:cNvPr>
          <p:cNvSpPr txBox="1"/>
          <p:nvPr/>
        </p:nvSpPr>
        <p:spPr>
          <a:xfrm>
            <a:off x="1066800" y="5604177"/>
            <a:ext cx="10058400"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 Secretaria de Economía a través de la Comisión Nacional de Mejora Regulatoria (CONAMER) previo a la expedición a la Estrategia Nacional de Mejora Regulatoria (ENMR),  realizo un diagnostico sobre la problemática nacional que existía en el tema de mejora regulatoria y simplificación administrativa en 2019, para buscar solventar dicha problemática por medio de los objetivos anteriormente plantados en una visión de mediano plazo (20 Años), revisable periódicamente. </a:t>
            </a:r>
          </a:p>
        </p:txBody>
      </p:sp>
      <p:sp>
        <p:nvSpPr>
          <p:cNvPr id="7" name="CuadroTexto 6">
            <a:extLst>
              <a:ext uri="{FF2B5EF4-FFF2-40B4-BE49-F238E27FC236}">
                <a16:creationId xmlns:a16="http://schemas.microsoft.com/office/drawing/2014/main" id="{AF056EB4-41AA-5655-2BC9-4F94D0ADABF1}"/>
              </a:ext>
            </a:extLst>
          </p:cNvPr>
          <p:cNvSpPr txBox="1"/>
          <p:nvPr/>
        </p:nvSpPr>
        <p:spPr>
          <a:xfrm>
            <a:off x="8729883" y="5404122"/>
            <a:ext cx="1093862"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CONAMER</a:t>
            </a:r>
          </a:p>
        </p:txBody>
      </p:sp>
      <p:sp>
        <p:nvSpPr>
          <p:cNvPr id="3" name="Marcador de número de diapositiva 2">
            <a:extLst>
              <a:ext uri="{FF2B5EF4-FFF2-40B4-BE49-F238E27FC236}">
                <a16:creationId xmlns:a16="http://schemas.microsoft.com/office/drawing/2014/main" id="{6A892CFA-2119-2884-A358-B549E2651873}"/>
              </a:ext>
            </a:extLst>
          </p:cNvPr>
          <p:cNvSpPr>
            <a:spLocks noGrp="1"/>
          </p:cNvSpPr>
          <p:nvPr>
            <p:ph type="sldNum" sz="quarter" idx="12"/>
          </p:nvPr>
        </p:nvSpPr>
        <p:spPr/>
        <p:txBody>
          <a:bodyPr/>
          <a:lstStyle/>
          <a:p>
            <a:fld id="{A02E096A-B7B8-4787-9B48-14BF9873F2B8}" type="slidenum">
              <a:rPr lang="es-MX" smtClean="0"/>
              <a:t>9</a:t>
            </a:fld>
            <a:endParaRPr lang="es-MX"/>
          </a:p>
        </p:txBody>
      </p:sp>
      <p:pic>
        <p:nvPicPr>
          <p:cNvPr id="8" name="Imagen 7">
            <a:extLst>
              <a:ext uri="{FF2B5EF4-FFF2-40B4-BE49-F238E27FC236}">
                <a16:creationId xmlns:a16="http://schemas.microsoft.com/office/drawing/2014/main" id="{0DAC29F5-FDBC-1FB5-6F5D-330C8ADCD41F}"/>
              </a:ext>
            </a:extLst>
          </p:cNvPr>
          <p:cNvPicPr>
            <a:picLocks noChangeAspect="1"/>
          </p:cNvPicPr>
          <p:nvPr/>
        </p:nvPicPr>
        <p:blipFill>
          <a:blip r:embed="rId3"/>
          <a:stretch>
            <a:fillRect/>
          </a:stretch>
        </p:blipFill>
        <p:spPr>
          <a:xfrm>
            <a:off x="1149292" y="115917"/>
            <a:ext cx="835224" cy="1152244"/>
          </a:xfrm>
          <a:prstGeom prst="rect">
            <a:avLst/>
          </a:prstGeom>
        </p:spPr>
      </p:pic>
    </p:spTree>
    <p:extLst>
      <p:ext uri="{BB962C8B-B14F-4D97-AF65-F5344CB8AC3E}">
        <p14:creationId xmlns:p14="http://schemas.microsoft.com/office/powerpoint/2010/main" val="1127859195"/>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4682</TotalTime>
  <Words>6021</Words>
  <Application>Microsoft Office PowerPoint</Application>
  <PresentationFormat>Panorámica</PresentationFormat>
  <Paragraphs>487</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Courier New</vt:lpstr>
      <vt:lpstr>Wingdings</vt:lpstr>
      <vt:lpstr>Retrospección</vt:lpstr>
      <vt:lpstr>PLAN ESTRATEGICO PARA LA MEJORA REGULATORIA Y SIMPLIFICACION ADMINISTRATIVA</vt:lpstr>
      <vt:lpstr>INDICE</vt:lpstr>
      <vt:lpstr>Diagnostico 2022 : </vt:lpstr>
      <vt:lpstr>I. NORMATIVA : Federal</vt:lpstr>
      <vt:lpstr>I. NORMATIVA : Estatal / Municipal </vt:lpstr>
      <vt:lpstr>        II. MISIÓN Y VISIÓN : Sistema Nacional Vs Sistema Municipal </vt:lpstr>
      <vt:lpstr>III. SISTEMA NACIONAL DE MEJORA REGULATORIA : Integrantes (6)  </vt:lpstr>
      <vt:lpstr>III. SISTEMA NACIONAL DE MEJORA REGULATORIO : Objetivos (12)</vt:lpstr>
      <vt:lpstr>         III. SISTEMA NACIONAL DE MEJORA REGULATORIA :  PROBLEMATICAS (7) /OBJETIVOS (12)</vt:lpstr>
      <vt:lpstr>III.- EL SISTEMA NACIONAL DE MEJORA REGULATORIA : Recomendaciones OCDE (12)</vt:lpstr>
      <vt:lpstr>IV. SISTEMA MUNICIPAL DE MEJORA REGULATORIA : Integrantes  (6)</vt:lpstr>
      <vt:lpstr>IV. SISTEMA MUNICIPAL DE MEJORA REGULATORIA : Objetivos (12)</vt:lpstr>
      <vt:lpstr>IV. SISTEMA MUNICIPAL DE MEJORA REGULATORIA : Herramientas (5)</vt:lpstr>
      <vt:lpstr>V. SISTEMA MUNICIPAL DE MEJORA REGULATORIA : Estrategias Municipales (11) </vt:lpstr>
      <vt:lpstr>VI. SISTEMA MUNICIPAL DE MEJORA REGULATORIA:  Estrategia No. 1 / Acciones (10)</vt:lpstr>
      <vt:lpstr>VI. SISTEMA   MUNICIPAL DE MEJORA REGULATORIA : Estrategia No. 2 / Acciones (10) </vt:lpstr>
      <vt:lpstr>VI. SISTEMA   MUNICIPAL DE MEJORA REGULATORIA : Estrategia No. 3 / Acciones (22) </vt:lpstr>
      <vt:lpstr>VI. SISTEMA   MUNICIPAL DE MEJORA REGULATORIA : Estrategia No. 4 / Acciones (16)</vt:lpstr>
      <vt:lpstr>VI. SISTEMA   MUNICIPAL DE MEJORA REGULATORIA : Estrategia No. 5 / Acciones (7) </vt:lpstr>
      <vt:lpstr>VI. SISTEMA   MUNICIPAL DE MEJORA REGULATORIA : Estrategia No. 6 / Acciones (15) </vt:lpstr>
      <vt:lpstr>VI. SISTEMA   MUNICIPAL DE MEJORA REGULATORIA : Estrategia No. 7 / Acciones (13) </vt:lpstr>
      <vt:lpstr>VI. SISTEMA   MUNICIPAL DE MEJORA REGULATORIA : Estrategia No. 8 / Acciones (10) </vt:lpstr>
      <vt:lpstr>VI. SISTEMA   MUNICIPAL DE MEJORA REGULATORIA : Estrategia No. 9 / Acciones  (5) </vt:lpstr>
      <vt:lpstr>VI. SISTEMA   MUNICIPAL DE MEJORA REGULATORIA : Estrategia No. 10 / Acciones (14)</vt:lpstr>
      <vt:lpstr>VI. SISTEMA   MUNICIPAL DE MEJORA REGULATORIA : Estrategia No. 11 / Acciones (4) </vt:lpstr>
      <vt:lpstr>   VII.- Sistema Municipal de Mejora Regulatoria : Calendarización 2022 - 2024 </vt:lpstr>
      <vt:lpstr>VII.- Sistema Municipal de Mejora Regulatoria :  Calendarización 2022 - 2024 </vt:lpstr>
      <vt:lpstr>VII.- Sistema Municipal de Mejora Regulatoria : Calendarización 2022 - 2024</vt:lpstr>
      <vt:lpstr>VII.- Sistema Municipal de Mejora Regulatoria : Calendarización 2022 - 2024</vt:lpstr>
      <vt:lpstr>VII.- Sistema Municipal de Mejora Regulatoria : Calendarización 2022 - 2024</vt:lpstr>
      <vt:lpstr>VII.- Sistema Municipal de Mejora Regulatoria : Calendarización 2022 - 2024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ESTRATEGICO PARA LA MEJORA REGULATORIA Y SIMPLIFICACION ADMINISTRATIVA</dc:title>
  <dc:creator>Desarrollo Economico Escobedo</dc:creator>
  <cp:lastModifiedBy>Luis Jaime Guerra González</cp:lastModifiedBy>
  <cp:revision>32</cp:revision>
  <dcterms:created xsi:type="dcterms:W3CDTF">2022-06-24T15:00:48Z</dcterms:created>
  <dcterms:modified xsi:type="dcterms:W3CDTF">2023-07-20T03:02:40Z</dcterms:modified>
</cp:coreProperties>
</file>